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75" r:id="rId2"/>
    <p:sldId id="428" r:id="rId3"/>
    <p:sldId id="272" r:id="rId4"/>
    <p:sldId id="335" r:id="rId5"/>
    <p:sldId id="273" r:id="rId6"/>
    <p:sldId id="256" r:id="rId7"/>
    <p:sldId id="422" r:id="rId8"/>
    <p:sldId id="365" r:id="rId9"/>
    <p:sldId id="264" r:id="rId10"/>
    <p:sldId id="423" r:id="rId11"/>
    <p:sldId id="265" r:id="rId12"/>
    <p:sldId id="424" r:id="rId13"/>
    <p:sldId id="266" r:id="rId14"/>
    <p:sldId id="425" r:id="rId15"/>
    <p:sldId id="267" r:id="rId16"/>
    <p:sldId id="426" r:id="rId17"/>
    <p:sldId id="276" r:id="rId18"/>
    <p:sldId id="427" r:id="rId19"/>
    <p:sldId id="277" r:id="rId20"/>
    <p:sldId id="278" r:id="rId21"/>
    <p:sldId id="368" r:id="rId22"/>
    <p:sldId id="369" r:id="rId23"/>
    <p:sldId id="372" r:id="rId24"/>
    <p:sldId id="408" r:id="rId25"/>
    <p:sldId id="373" r:id="rId26"/>
    <p:sldId id="409" r:id="rId27"/>
    <p:sldId id="401" r:id="rId28"/>
    <p:sldId id="374" r:id="rId29"/>
    <p:sldId id="402" r:id="rId30"/>
    <p:sldId id="375" r:id="rId31"/>
    <p:sldId id="411" r:id="rId32"/>
    <p:sldId id="376" r:id="rId33"/>
    <p:sldId id="412" r:id="rId34"/>
    <p:sldId id="377" r:id="rId35"/>
    <p:sldId id="413" r:id="rId36"/>
    <p:sldId id="378" r:id="rId37"/>
    <p:sldId id="414" r:id="rId38"/>
    <p:sldId id="379" r:id="rId39"/>
    <p:sldId id="415" r:id="rId40"/>
    <p:sldId id="380" r:id="rId41"/>
    <p:sldId id="416" r:id="rId42"/>
    <p:sldId id="381" r:id="rId43"/>
    <p:sldId id="403" r:id="rId44"/>
    <p:sldId id="382" r:id="rId45"/>
    <p:sldId id="417" r:id="rId46"/>
    <p:sldId id="383" r:id="rId47"/>
    <p:sldId id="418" r:id="rId48"/>
    <p:sldId id="384" r:id="rId49"/>
    <p:sldId id="419" r:id="rId50"/>
    <p:sldId id="385" r:id="rId51"/>
    <p:sldId id="404" r:id="rId52"/>
    <p:sldId id="386" r:id="rId53"/>
    <p:sldId id="420" r:id="rId54"/>
    <p:sldId id="387" r:id="rId55"/>
    <p:sldId id="405" r:id="rId56"/>
    <p:sldId id="388" r:id="rId57"/>
    <p:sldId id="421" r:id="rId58"/>
    <p:sldId id="389" r:id="rId59"/>
    <p:sldId id="390" r:id="rId60"/>
    <p:sldId id="391" r:id="rId61"/>
    <p:sldId id="392" r:id="rId62"/>
    <p:sldId id="393" r:id="rId63"/>
    <p:sldId id="394" r:id="rId64"/>
    <p:sldId id="395" r:id="rId65"/>
    <p:sldId id="396" r:id="rId66"/>
    <p:sldId id="397" r:id="rId67"/>
    <p:sldId id="398" r:id="rId68"/>
    <p:sldId id="406" r:id="rId69"/>
    <p:sldId id="429" r:id="rId70"/>
    <p:sldId id="399" r:id="rId71"/>
    <p:sldId id="407" r:id="rId72"/>
    <p:sldId id="314" r:id="rId73"/>
    <p:sldId id="311" r:id="rId74"/>
    <p:sldId id="312" r:id="rId75"/>
    <p:sldId id="313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</p:sldIdLst>
  <p:sldSz cx="9906000" cy="6858000" type="A4"/>
  <p:notesSz cx="6797675" cy="9926638"/>
  <p:defaultTextStyle>
    <a:defPPr>
      <a:defRPr lang="en-GB"/>
    </a:defPPr>
    <a:lvl1pPr algn="l" defTabSz="330972" rtl="0" fontAlgn="base">
      <a:spcBef>
        <a:spcPct val="0"/>
      </a:spcBef>
      <a:spcAft>
        <a:spcPct val="0"/>
      </a:spcAft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547331" indent="-210512" algn="l" defTabSz="330972" rtl="0" fontAlgn="base">
      <a:spcBef>
        <a:spcPct val="0"/>
      </a:spcBef>
      <a:spcAft>
        <a:spcPct val="0"/>
      </a:spcAft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842048" indent="-168410" algn="l" defTabSz="330972" rtl="0" fontAlgn="base">
      <a:spcBef>
        <a:spcPct val="0"/>
      </a:spcBef>
      <a:spcAft>
        <a:spcPct val="0"/>
      </a:spcAft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178867" indent="-168410" algn="l" defTabSz="330972" rtl="0" fontAlgn="base">
      <a:spcBef>
        <a:spcPct val="0"/>
      </a:spcBef>
      <a:spcAft>
        <a:spcPct val="0"/>
      </a:spcAft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515687" indent="-168410" algn="l" defTabSz="330972" rtl="0" fontAlgn="base">
      <a:spcBef>
        <a:spcPct val="0"/>
      </a:spcBef>
      <a:spcAft>
        <a:spcPct val="0"/>
      </a:spcAft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1684096" algn="l" defTabSz="673638" rtl="0" eaLnBrk="1" latinLnBrk="0" hangingPunct="1"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020915" algn="l" defTabSz="673638" rtl="0" eaLnBrk="1" latinLnBrk="0" hangingPunct="1"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2357735" algn="l" defTabSz="673638" rtl="0" eaLnBrk="1" latinLnBrk="0" hangingPunct="1"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2694554" algn="l" defTabSz="673638" rtl="0" eaLnBrk="1" latinLnBrk="0" hangingPunct="1">
      <a:defRPr sz="2500" u="sng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99"/>
    <a:srgbClr val="FFFFCC"/>
    <a:srgbClr val="CCFF99"/>
    <a:srgbClr val="CCFF33"/>
    <a:srgbClr val="0066FF"/>
    <a:srgbClr val="CC66FF"/>
    <a:srgbClr val="9933FF"/>
    <a:srgbClr val="B88800"/>
    <a:srgbClr val="FF8C19"/>
    <a:srgbClr val="FF66CC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0289" autoAdjust="0"/>
    <p:restoredTop sz="95851" autoAdjust="0"/>
  </p:normalViewPr>
  <p:slideViewPr>
    <p:cSldViewPr>
      <p:cViewPr>
        <p:scale>
          <a:sx n="80" d="100"/>
          <a:sy n="80" d="100"/>
        </p:scale>
        <p:origin x="-1956" y="-192"/>
      </p:cViewPr>
      <p:guideLst>
        <p:guide orient="horz" pos="1519"/>
        <p:guide pos="2194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728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602CE-2001-4166-8FAC-DBC22B84B079}" type="datetimeFigureOut">
              <a:rPr lang="it-IT" smtClean="0"/>
              <a:pPr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43FEB-C1AE-4514-BBF4-8750742C06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4199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636875" y="-12806363"/>
            <a:ext cx="19570700" cy="13550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153"/>
            <a:ext cx="5427126" cy="4454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309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547331" indent="-210512" algn="l" defTabSz="3309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842048" indent="-168410" algn="l" defTabSz="3309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178867" indent="-168410" algn="l" defTabSz="3309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515687" indent="-168410" algn="l" defTabSz="33097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1684096" algn="l" defTabSz="67363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915" algn="l" defTabSz="67363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735" algn="l" defTabSz="67363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554" algn="l" defTabSz="67363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dirty="0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124274" y="754838"/>
            <a:ext cx="2549128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/>
          </p:nvPr>
        </p:nvSpPr>
        <p:spPr>
          <a:xfrm>
            <a:off x="679768" y="4715153"/>
            <a:ext cx="5428699" cy="4458371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slide" Target="../slides/slide75.xml"/><Relationship Id="rId18" Type="http://schemas.openxmlformats.org/officeDocument/2006/relationships/slide" Target="../slides/slide35.xml"/><Relationship Id="rId26" Type="http://schemas.openxmlformats.org/officeDocument/2006/relationships/slide" Target="../slides/slide40.xml"/><Relationship Id="rId39" Type="http://schemas.openxmlformats.org/officeDocument/2006/relationships/slide" Target="../slides/slide49.xml"/><Relationship Id="rId21" Type="http://schemas.openxmlformats.org/officeDocument/2006/relationships/slide" Target="../slides/slide37.xml"/><Relationship Id="rId34" Type="http://schemas.openxmlformats.org/officeDocument/2006/relationships/slide" Target="../slides/slide82.xml"/><Relationship Id="rId42" Type="http://schemas.openxmlformats.org/officeDocument/2006/relationships/slide" Target="../slides/slide51.xml"/><Relationship Id="rId47" Type="http://schemas.openxmlformats.org/officeDocument/2006/relationships/slide" Target="../slides/slide54.xml"/><Relationship Id="rId50" Type="http://schemas.openxmlformats.org/officeDocument/2006/relationships/slide" Target="../slides/slide56.xml"/><Relationship Id="rId55" Type="http://schemas.openxmlformats.org/officeDocument/2006/relationships/slide" Target="../slides/slide59.xml"/><Relationship Id="rId63" Type="http://schemas.openxmlformats.org/officeDocument/2006/relationships/slide" Target="../slides/slide63.xml"/><Relationship Id="rId68" Type="http://schemas.openxmlformats.org/officeDocument/2006/relationships/slide" Target="../slides/slide96.xml"/><Relationship Id="rId76" Type="http://schemas.openxmlformats.org/officeDocument/2006/relationships/slide" Target="../slides/slide22.xml"/><Relationship Id="rId84" Type="http://schemas.openxmlformats.org/officeDocument/2006/relationships/slide" Target="../slides/slide20.xml"/><Relationship Id="rId7" Type="http://schemas.openxmlformats.org/officeDocument/2006/relationships/slide" Target="../slides/slide73.xml"/><Relationship Id="rId71" Type="http://schemas.openxmlformats.org/officeDocument/2006/relationships/slide" Target="../slides/slide67.xml"/><Relationship Id="rId2" Type="http://schemas.openxmlformats.org/officeDocument/2006/relationships/slide" Target="../slides/slide23.xml"/><Relationship Id="rId16" Type="http://schemas.openxmlformats.org/officeDocument/2006/relationships/slide" Target="../slides/slide76.xml"/><Relationship Id="rId29" Type="http://schemas.openxmlformats.org/officeDocument/2006/relationships/slide" Target="../slides/slide42.xml"/><Relationship Id="rId11" Type="http://schemas.openxmlformats.org/officeDocument/2006/relationships/slide" Target="../slides/slide30.xml"/><Relationship Id="rId24" Type="http://schemas.openxmlformats.org/officeDocument/2006/relationships/slide" Target="../slides/slide39.xml"/><Relationship Id="rId32" Type="http://schemas.openxmlformats.org/officeDocument/2006/relationships/slide" Target="../slides/slide44.xml"/><Relationship Id="rId37" Type="http://schemas.openxmlformats.org/officeDocument/2006/relationships/slide" Target="../slides/slide83.xml"/><Relationship Id="rId40" Type="http://schemas.openxmlformats.org/officeDocument/2006/relationships/slide" Target="../slides/slide84.xml"/><Relationship Id="rId45" Type="http://schemas.openxmlformats.org/officeDocument/2006/relationships/slide" Target="../slides/slide53.xml"/><Relationship Id="rId53" Type="http://schemas.openxmlformats.org/officeDocument/2006/relationships/slide" Target="../slides/slide58.xml"/><Relationship Id="rId58" Type="http://schemas.openxmlformats.org/officeDocument/2006/relationships/slide" Target="../slides/slide91.xml"/><Relationship Id="rId66" Type="http://schemas.openxmlformats.org/officeDocument/2006/relationships/slide" Target="../slides/slide95.xml"/><Relationship Id="rId74" Type="http://schemas.openxmlformats.org/officeDocument/2006/relationships/slide" Target="../slides/slide99.xml"/><Relationship Id="rId79" Type="http://schemas.openxmlformats.org/officeDocument/2006/relationships/slide" Target="../slides/slide11.xml"/><Relationship Id="rId5" Type="http://schemas.openxmlformats.org/officeDocument/2006/relationships/slide" Target="../slides/slide25.xml"/><Relationship Id="rId61" Type="http://schemas.openxmlformats.org/officeDocument/2006/relationships/slide" Target="../slides/slide62.xml"/><Relationship Id="rId82" Type="http://schemas.openxmlformats.org/officeDocument/2006/relationships/slide" Target="../slides/slide17.xml"/><Relationship Id="rId10" Type="http://schemas.openxmlformats.org/officeDocument/2006/relationships/slide" Target="../slides/slide74.xml"/><Relationship Id="rId19" Type="http://schemas.openxmlformats.org/officeDocument/2006/relationships/slide" Target="../slides/slide77.xml"/><Relationship Id="rId31" Type="http://schemas.openxmlformats.org/officeDocument/2006/relationships/slide" Target="../slides/slide81.xml"/><Relationship Id="rId44" Type="http://schemas.openxmlformats.org/officeDocument/2006/relationships/slide" Target="../slides/slide52.xml"/><Relationship Id="rId52" Type="http://schemas.openxmlformats.org/officeDocument/2006/relationships/slide" Target="../slides/slide88.xml"/><Relationship Id="rId60" Type="http://schemas.openxmlformats.org/officeDocument/2006/relationships/slide" Target="../slides/slide92.xml"/><Relationship Id="rId65" Type="http://schemas.openxmlformats.org/officeDocument/2006/relationships/slide" Target="../slides/slide64.xml"/><Relationship Id="rId73" Type="http://schemas.openxmlformats.org/officeDocument/2006/relationships/slide" Target="../slides/slide70.xml"/><Relationship Id="rId78" Type="http://schemas.openxmlformats.org/officeDocument/2006/relationships/slide" Target="../slides/slide9.xml"/><Relationship Id="rId81" Type="http://schemas.openxmlformats.org/officeDocument/2006/relationships/slide" Target="../slides/slide15.xml"/><Relationship Id="rId4" Type="http://schemas.openxmlformats.org/officeDocument/2006/relationships/slide" Target="../slides/slide72.xml"/><Relationship Id="rId9" Type="http://schemas.openxmlformats.org/officeDocument/2006/relationships/slide" Target="../slides/slide29.xml"/><Relationship Id="rId14" Type="http://schemas.openxmlformats.org/officeDocument/2006/relationships/slide" Target="../slides/slide32.xml"/><Relationship Id="rId22" Type="http://schemas.openxmlformats.org/officeDocument/2006/relationships/slide" Target="../slides/slide78.xml"/><Relationship Id="rId27" Type="http://schemas.openxmlformats.org/officeDocument/2006/relationships/slide" Target="../slides/slide41.xml"/><Relationship Id="rId30" Type="http://schemas.openxmlformats.org/officeDocument/2006/relationships/slide" Target="../slides/slide43.xml"/><Relationship Id="rId35" Type="http://schemas.openxmlformats.org/officeDocument/2006/relationships/slide" Target="../slides/slide46.xml"/><Relationship Id="rId43" Type="http://schemas.openxmlformats.org/officeDocument/2006/relationships/slide" Target="../slides/slide85.xml"/><Relationship Id="rId48" Type="http://schemas.openxmlformats.org/officeDocument/2006/relationships/slide" Target="../slides/slide55.xml"/><Relationship Id="rId56" Type="http://schemas.openxmlformats.org/officeDocument/2006/relationships/slide" Target="../slides/slide90.xml"/><Relationship Id="rId64" Type="http://schemas.openxmlformats.org/officeDocument/2006/relationships/slide" Target="../slides/slide94.xml"/><Relationship Id="rId69" Type="http://schemas.openxmlformats.org/officeDocument/2006/relationships/slide" Target="../slides/slide66.xml"/><Relationship Id="rId77" Type="http://schemas.openxmlformats.org/officeDocument/2006/relationships/slide" Target="../slides/slide6.xml"/><Relationship Id="rId8" Type="http://schemas.openxmlformats.org/officeDocument/2006/relationships/slide" Target="../slides/slide28.xml"/><Relationship Id="rId51" Type="http://schemas.openxmlformats.org/officeDocument/2006/relationships/slide" Target="../slides/slide57.xml"/><Relationship Id="rId72" Type="http://schemas.openxmlformats.org/officeDocument/2006/relationships/slide" Target="../slides/slide98.xml"/><Relationship Id="rId80" Type="http://schemas.openxmlformats.org/officeDocument/2006/relationships/slide" Target="../slides/slide13.xml"/><Relationship Id="rId3" Type="http://schemas.openxmlformats.org/officeDocument/2006/relationships/slide" Target="../slides/slide24.xml"/><Relationship Id="rId12" Type="http://schemas.openxmlformats.org/officeDocument/2006/relationships/slide" Target="../slides/slide31.xml"/><Relationship Id="rId17" Type="http://schemas.openxmlformats.org/officeDocument/2006/relationships/slide" Target="../slides/slide34.xml"/><Relationship Id="rId25" Type="http://schemas.openxmlformats.org/officeDocument/2006/relationships/slide" Target="../slides/slide79.xml"/><Relationship Id="rId33" Type="http://schemas.openxmlformats.org/officeDocument/2006/relationships/slide" Target="../slides/slide45.xml"/><Relationship Id="rId38" Type="http://schemas.openxmlformats.org/officeDocument/2006/relationships/slide" Target="../slides/slide48.xml"/><Relationship Id="rId46" Type="http://schemas.openxmlformats.org/officeDocument/2006/relationships/slide" Target="../slides/slide86.xml"/><Relationship Id="rId59" Type="http://schemas.openxmlformats.org/officeDocument/2006/relationships/slide" Target="../slides/slide61.xml"/><Relationship Id="rId67" Type="http://schemas.openxmlformats.org/officeDocument/2006/relationships/slide" Target="../slides/slide65.xml"/><Relationship Id="rId20" Type="http://schemas.openxmlformats.org/officeDocument/2006/relationships/slide" Target="../slides/slide36.xml"/><Relationship Id="rId41" Type="http://schemas.openxmlformats.org/officeDocument/2006/relationships/slide" Target="../slides/slide50.xml"/><Relationship Id="rId54" Type="http://schemas.openxmlformats.org/officeDocument/2006/relationships/slide" Target="../slides/slide89.xml"/><Relationship Id="rId62" Type="http://schemas.openxmlformats.org/officeDocument/2006/relationships/slide" Target="../slides/slide93.xml"/><Relationship Id="rId70" Type="http://schemas.openxmlformats.org/officeDocument/2006/relationships/slide" Target="../slides/slide97.xml"/><Relationship Id="rId75" Type="http://schemas.openxmlformats.org/officeDocument/2006/relationships/slide" Target="../slides/slide21.xml"/><Relationship Id="rId83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6.xml"/><Relationship Id="rId15" Type="http://schemas.openxmlformats.org/officeDocument/2006/relationships/slide" Target="../slides/slide33.xml"/><Relationship Id="rId23" Type="http://schemas.openxmlformats.org/officeDocument/2006/relationships/slide" Target="../slides/slide38.xml"/><Relationship Id="rId28" Type="http://schemas.openxmlformats.org/officeDocument/2006/relationships/slide" Target="../slides/slide80.xml"/><Relationship Id="rId36" Type="http://schemas.openxmlformats.org/officeDocument/2006/relationships/slide" Target="../slides/slide47.xml"/><Relationship Id="rId49" Type="http://schemas.openxmlformats.org/officeDocument/2006/relationships/slide" Target="../slides/slide87.xml"/><Relationship Id="rId57" Type="http://schemas.openxmlformats.org/officeDocument/2006/relationships/slide" Target="../slides/slide6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22.xml"/><Relationship Id="rId7" Type="http://schemas.openxmlformats.org/officeDocument/2006/relationships/slide" Target="../slides/slide13.xml"/><Relationship Id="rId2" Type="http://schemas.openxmlformats.org/officeDocument/2006/relationships/slide" Target="../slides/slide21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1.xml"/><Relationship Id="rId11" Type="http://schemas.openxmlformats.org/officeDocument/2006/relationships/slide" Target="../slides/slide20.xml"/><Relationship Id="rId5" Type="http://schemas.openxmlformats.org/officeDocument/2006/relationships/slide" Target="../slides/slide9.xml"/><Relationship Id="rId10" Type="http://schemas.openxmlformats.org/officeDocument/2006/relationships/slide" Target="../slides/slide19.xml"/><Relationship Id="rId4" Type="http://schemas.openxmlformats.org/officeDocument/2006/relationships/slide" Target="../slides/slide6.xml"/><Relationship Id="rId9" Type="http://schemas.openxmlformats.org/officeDocument/2006/relationships/slide" Target="../slides/slide17.xml"/></Relationships>
</file>

<file path=ppt/slideLayouts/_rels/slideLayout4.xml.rels><?xml version="1.0" encoding="UTF-8" standalone="yes"?>
<Relationships xmlns="http://schemas.openxmlformats.org/package/2006/relationships"><Relationship Id="rId13" Type="http://schemas.openxmlformats.org/officeDocument/2006/relationships/slide" Target="../slides/slide30.xml"/><Relationship Id="rId18" Type="http://schemas.openxmlformats.org/officeDocument/2006/relationships/slide" Target="../slides/slide76.xml"/><Relationship Id="rId26" Type="http://schemas.openxmlformats.org/officeDocument/2006/relationships/slide" Target="../slides/slide39.xml"/><Relationship Id="rId39" Type="http://schemas.openxmlformats.org/officeDocument/2006/relationships/slide" Target="../slides/slide83.xml"/><Relationship Id="rId21" Type="http://schemas.openxmlformats.org/officeDocument/2006/relationships/slide" Target="../slides/slide77.xml"/><Relationship Id="rId34" Type="http://schemas.openxmlformats.org/officeDocument/2006/relationships/slide" Target="../slides/slide44.xml"/><Relationship Id="rId42" Type="http://schemas.openxmlformats.org/officeDocument/2006/relationships/slide" Target="../slides/slide84.xml"/><Relationship Id="rId47" Type="http://schemas.openxmlformats.org/officeDocument/2006/relationships/slide" Target="../slides/slide53.xml"/><Relationship Id="rId50" Type="http://schemas.openxmlformats.org/officeDocument/2006/relationships/slide" Target="../slides/slide55.xml"/><Relationship Id="rId55" Type="http://schemas.openxmlformats.org/officeDocument/2006/relationships/slide" Target="../slides/slide58.xml"/><Relationship Id="rId63" Type="http://schemas.openxmlformats.org/officeDocument/2006/relationships/slide" Target="../slides/slide62.xml"/><Relationship Id="rId68" Type="http://schemas.openxmlformats.org/officeDocument/2006/relationships/slide" Target="../slides/slide95.xml"/><Relationship Id="rId76" Type="http://schemas.openxmlformats.org/officeDocument/2006/relationships/slide" Target="../slides/slide99.xml"/><Relationship Id="rId84" Type="http://schemas.openxmlformats.org/officeDocument/2006/relationships/slide" Target="../slides/slide20.xml"/><Relationship Id="rId7" Type="http://schemas.openxmlformats.org/officeDocument/2006/relationships/slide" Target="../slides/slide25.xml"/><Relationship Id="rId71" Type="http://schemas.openxmlformats.org/officeDocument/2006/relationships/slide" Target="../slides/slide66.xml"/><Relationship Id="rId2" Type="http://schemas.openxmlformats.org/officeDocument/2006/relationships/slide" Target="../slides/slide21.xml"/><Relationship Id="rId16" Type="http://schemas.openxmlformats.org/officeDocument/2006/relationships/slide" Target="../slides/slide32.xml"/><Relationship Id="rId29" Type="http://schemas.openxmlformats.org/officeDocument/2006/relationships/slide" Target="../slides/slide41.xml"/><Relationship Id="rId11" Type="http://schemas.openxmlformats.org/officeDocument/2006/relationships/slide" Target="../slides/slide29.xml"/><Relationship Id="rId24" Type="http://schemas.openxmlformats.org/officeDocument/2006/relationships/slide" Target="../slides/slide78.xml"/><Relationship Id="rId32" Type="http://schemas.openxmlformats.org/officeDocument/2006/relationships/slide" Target="../slides/slide43.xml"/><Relationship Id="rId37" Type="http://schemas.openxmlformats.org/officeDocument/2006/relationships/slide" Target="../slides/slide46.xml"/><Relationship Id="rId40" Type="http://schemas.openxmlformats.org/officeDocument/2006/relationships/slide" Target="../slides/slide48.xml"/><Relationship Id="rId45" Type="http://schemas.openxmlformats.org/officeDocument/2006/relationships/slide" Target="../slides/slide85.xml"/><Relationship Id="rId53" Type="http://schemas.openxmlformats.org/officeDocument/2006/relationships/slide" Target="../slides/slide57.xml"/><Relationship Id="rId58" Type="http://schemas.openxmlformats.org/officeDocument/2006/relationships/slide" Target="../slides/slide90.xml"/><Relationship Id="rId66" Type="http://schemas.openxmlformats.org/officeDocument/2006/relationships/slide" Target="../slides/slide94.xml"/><Relationship Id="rId74" Type="http://schemas.openxmlformats.org/officeDocument/2006/relationships/slide" Target="../slides/slide98.xml"/><Relationship Id="rId79" Type="http://schemas.openxmlformats.org/officeDocument/2006/relationships/slide" Target="../slides/slide11.xml"/><Relationship Id="rId5" Type="http://schemas.openxmlformats.org/officeDocument/2006/relationships/slide" Target="../slides/slide24.xml"/><Relationship Id="rId61" Type="http://schemas.openxmlformats.org/officeDocument/2006/relationships/slide" Target="../slides/slide61.xml"/><Relationship Id="rId82" Type="http://schemas.openxmlformats.org/officeDocument/2006/relationships/slide" Target="../slides/slide17.xml"/><Relationship Id="rId10" Type="http://schemas.openxmlformats.org/officeDocument/2006/relationships/slide" Target="../slides/slide28.xml"/><Relationship Id="rId19" Type="http://schemas.openxmlformats.org/officeDocument/2006/relationships/slide" Target="../slides/slide34.xml"/><Relationship Id="rId31" Type="http://schemas.openxmlformats.org/officeDocument/2006/relationships/slide" Target="../slides/slide42.xml"/><Relationship Id="rId44" Type="http://schemas.openxmlformats.org/officeDocument/2006/relationships/slide" Target="../slides/slide51.xml"/><Relationship Id="rId52" Type="http://schemas.openxmlformats.org/officeDocument/2006/relationships/slide" Target="../slides/slide56.xml"/><Relationship Id="rId60" Type="http://schemas.openxmlformats.org/officeDocument/2006/relationships/slide" Target="../slides/slide91.xml"/><Relationship Id="rId65" Type="http://schemas.openxmlformats.org/officeDocument/2006/relationships/slide" Target="../slides/slide63.xml"/><Relationship Id="rId73" Type="http://schemas.openxmlformats.org/officeDocument/2006/relationships/slide" Target="../slides/slide67.xml"/><Relationship Id="rId78" Type="http://schemas.openxmlformats.org/officeDocument/2006/relationships/slide" Target="../slides/slide9.xml"/><Relationship Id="rId81" Type="http://schemas.openxmlformats.org/officeDocument/2006/relationships/slide" Target="../slides/slide15.xml"/><Relationship Id="rId4" Type="http://schemas.openxmlformats.org/officeDocument/2006/relationships/slide" Target="../slides/slide23.xml"/><Relationship Id="rId9" Type="http://schemas.openxmlformats.org/officeDocument/2006/relationships/slide" Target="../slides/slide73.xml"/><Relationship Id="rId14" Type="http://schemas.openxmlformats.org/officeDocument/2006/relationships/slide" Target="../slides/slide31.xml"/><Relationship Id="rId22" Type="http://schemas.openxmlformats.org/officeDocument/2006/relationships/slide" Target="../slides/slide36.xml"/><Relationship Id="rId27" Type="http://schemas.openxmlformats.org/officeDocument/2006/relationships/slide" Target="../slides/slide79.xml"/><Relationship Id="rId30" Type="http://schemas.openxmlformats.org/officeDocument/2006/relationships/slide" Target="../slides/slide80.xml"/><Relationship Id="rId35" Type="http://schemas.openxmlformats.org/officeDocument/2006/relationships/slide" Target="../slides/slide45.xml"/><Relationship Id="rId43" Type="http://schemas.openxmlformats.org/officeDocument/2006/relationships/slide" Target="../slides/slide50.xml"/><Relationship Id="rId48" Type="http://schemas.openxmlformats.org/officeDocument/2006/relationships/slide" Target="../slides/slide86.xml"/><Relationship Id="rId56" Type="http://schemas.openxmlformats.org/officeDocument/2006/relationships/slide" Target="../slides/slide89.xml"/><Relationship Id="rId64" Type="http://schemas.openxmlformats.org/officeDocument/2006/relationships/slide" Target="../slides/slide93.xml"/><Relationship Id="rId69" Type="http://schemas.openxmlformats.org/officeDocument/2006/relationships/slide" Target="../slides/slide65.xml"/><Relationship Id="rId77" Type="http://schemas.openxmlformats.org/officeDocument/2006/relationships/slide" Target="../slides/slide6.xml"/><Relationship Id="rId8" Type="http://schemas.openxmlformats.org/officeDocument/2006/relationships/slide" Target="../slides/slide26.xml"/><Relationship Id="rId51" Type="http://schemas.openxmlformats.org/officeDocument/2006/relationships/slide" Target="../slides/slide87.xml"/><Relationship Id="rId72" Type="http://schemas.openxmlformats.org/officeDocument/2006/relationships/slide" Target="../slides/slide97.xml"/><Relationship Id="rId80" Type="http://schemas.openxmlformats.org/officeDocument/2006/relationships/slide" Target="../slides/slide13.xml"/><Relationship Id="rId3" Type="http://schemas.openxmlformats.org/officeDocument/2006/relationships/slide" Target="../slides/slide22.xml"/><Relationship Id="rId12" Type="http://schemas.openxmlformats.org/officeDocument/2006/relationships/slide" Target="../slides/slide74.xml"/><Relationship Id="rId17" Type="http://schemas.openxmlformats.org/officeDocument/2006/relationships/slide" Target="../slides/slide33.xml"/><Relationship Id="rId25" Type="http://schemas.openxmlformats.org/officeDocument/2006/relationships/slide" Target="../slides/slide38.xml"/><Relationship Id="rId33" Type="http://schemas.openxmlformats.org/officeDocument/2006/relationships/slide" Target="../slides/slide81.xml"/><Relationship Id="rId38" Type="http://schemas.openxmlformats.org/officeDocument/2006/relationships/slide" Target="../slides/slide47.xml"/><Relationship Id="rId46" Type="http://schemas.openxmlformats.org/officeDocument/2006/relationships/slide" Target="../slides/slide52.xml"/><Relationship Id="rId59" Type="http://schemas.openxmlformats.org/officeDocument/2006/relationships/slide" Target="../slides/slide60.xml"/><Relationship Id="rId67" Type="http://schemas.openxmlformats.org/officeDocument/2006/relationships/slide" Target="../slides/slide64.xml"/><Relationship Id="rId20" Type="http://schemas.openxmlformats.org/officeDocument/2006/relationships/slide" Target="../slides/slide35.xml"/><Relationship Id="rId41" Type="http://schemas.openxmlformats.org/officeDocument/2006/relationships/slide" Target="../slides/slide49.xml"/><Relationship Id="rId54" Type="http://schemas.openxmlformats.org/officeDocument/2006/relationships/slide" Target="../slides/slide88.xml"/><Relationship Id="rId62" Type="http://schemas.openxmlformats.org/officeDocument/2006/relationships/slide" Target="../slides/slide92.xml"/><Relationship Id="rId70" Type="http://schemas.openxmlformats.org/officeDocument/2006/relationships/slide" Target="../slides/slide96.xml"/><Relationship Id="rId75" Type="http://schemas.openxmlformats.org/officeDocument/2006/relationships/slide" Target="../slides/slide70.xml"/><Relationship Id="rId83" Type="http://schemas.openxmlformats.org/officeDocument/2006/relationships/slide" Target="../slides/slide1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2.xml"/><Relationship Id="rId15" Type="http://schemas.openxmlformats.org/officeDocument/2006/relationships/slide" Target="../slides/slide75.xml"/><Relationship Id="rId23" Type="http://schemas.openxmlformats.org/officeDocument/2006/relationships/slide" Target="../slides/slide37.xml"/><Relationship Id="rId28" Type="http://schemas.openxmlformats.org/officeDocument/2006/relationships/slide" Target="../slides/slide40.xml"/><Relationship Id="rId36" Type="http://schemas.openxmlformats.org/officeDocument/2006/relationships/slide" Target="../slides/slide82.xml"/><Relationship Id="rId49" Type="http://schemas.openxmlformats.org/officeDocument/2006/relationships/slide" Target="../slides/slide54.xml"/><Relationship Id="rId57" Type="http://schemas.openxmlformats.org/officeDocument/2006/relationships/slide" Target="../slides/slide5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 bwMode="auto">
          <a:xfrm>
            <a:off x="0" y="2285992"/>
            <a:ext cx="9906000" cy="2147768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09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5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 userDrawn="1"/>
        </p:nvSpPr>
        <p:spPr>
          <a:xfrm rot="16200000">
            <a:off x="7905736" y="2857496"/>
            <a:ext cx="3071834" cy="928694"/>
          </a:xfrm>
          <a:prstGeom prst="rect">
            <a:avLst/>
          </a:prstGeom>
          <a:noFill/>
          <a:ln w="28575">
            <a:noFill/>
          </a:ln>
        </p:spPr>
        <p:txBody>
          <a:bodyPr wrap="square" lIns="26521" tIns="26521" rIns="26521" bIns="26521" anchor="ctr" anchorCtr="0"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80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2013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 userDrawn="1"/>
        </p:nvGraphicFramePr>
        <p:xfrm>
          <a:off x="7655322" y="46737"/>
          <a:ext cx="2226900" cy="5842579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493674"/>
                <a:gridCol w="245706"/>
                <a:gridCol w="487520"/>
              </a:tblGrid>
              <a:tr h="26391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1" i="1" u="none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1" u="none" strike="noStrike" dirty="0" smtClean="0">
                          <a:solidFill>
                            <a:schemeClr val="tx1"/>
                          </a:solidFill>
                        </a:rPr>
                        <a:t>scuole</a:t>
                      </a:r>
                      <a:endParaRPr lang="it-IT" sz="8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" action="ppaction://hlinksldjump"/>
                        </a:rPr>
                        <a:t>IP S AGRIC SVIL RURALE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5" action="ppaction://hlinksldjump"/>
                        </a:rPr>
                        <a:t>IP S SOCIO-SANITARI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6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8" action="ppaction://hlinksldjump"/>
                        </a:rPr>
                        <a:t>IP S ENOGASTR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8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8" action="ppaction://hlinksldjump"/>
                        </a:rPr>
                        <a:t>OSPIT ALB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9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1" action="ppaction://hlinksldjump"/>
                        </a:rPr>
                        <a:t>IP S COMMERCIALI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2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3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4" action="ppaction://hlinksldjump"/>
                        </a:rPr>
                        <a:t>IP IA MAN ASS TECN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5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7" action="ppaction://hlinksldjump"/>
                        </a:rPr>
                        <a:t>IP IA PROD IND ART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8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9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0" action="ppaction://hlinksldjump"/>
                        </a:rPr>
                        <a:t>IT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0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0" action="ppaction://hlinksldjump"/>
                        </a:rPr>
                        <a:t>AMM FIN MARK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1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3" action="ppaction://hlinksldjump"/>
                        </a:rPr>
                        <a:t>IT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3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3" action="ppaction://hlinksldjump"/>
                        </a:rPr>
                        <a:t>TURISMO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4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5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6" action="ppaction://hlinksldjump"/>
                        </a:rPr>
                        <a:t>IT T MECC M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6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6" action="ppaction://hlinksldjump"/>
                        </a:rPr>
                        <a:t>TRON ENE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7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9" action="ppaction://hlinksldjump"/>
                        </a:rPr>
                        <a:t>IT T TRASP LOGI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0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1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2" action="ppaction://hlinksldjump"/>
                        </a:rPr>
                        <a:t>IT T ELETTR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32" action="ppaction://hlinksldjump"/>
                        </a:rPr>
                        <a:t>L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2" action="ppaction://hlinksldjump"/>
                        </a:rPr>
                        <a:t>TECN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3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5" action="ppaction://hlinksldjump"/>
                        </a:rPr>
                        <a:t>IT T INFORM TELEC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6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7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8" action="ppaction://hlinksldjump"/>
                        </a:rPr>
                        <a:t>IT T GRAF COMUNIC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9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1" action="ppaction://hlinksldjump"/>
                        </a:rPr>
                        <a:t>IT T CHIM MAT BIOTECH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2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3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4" action="ppaction://hlinksldjump"/>
                        </a:rPr>
                        <a:t>IT T MODA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5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7" action="ppaction://hlinksldjump"/>
                        </a:rPr>
                        <a:t>IT T AGR AGROIND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8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9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50" action="ppaction://hlinksldjump"/>
                        </a:rPr>
                        <a:t>IT T COSTR AMB TERR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51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53" action="ppaction://hlinksldjump"/>
                        </a:rPr>
                        <a:t>L AR </a:t>
                      </a:r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3" action="ppaction://hlinksldjump"/>
                        </a:rPr>
                        <a:t>ARTI FIGURATIVE</a:t>
                      </a:r>
                      <a:endParaRPr lang="it-IT" sz="7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5" action="ppaction://hlinksldjump"/>
                        </a:rPr>
                        <a:t>L AR ARCH AMBIENTE</a:t>
                      </a:r>
                      <a:endParaRPr lang="it-IT" sz="7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7" action="ppaction://hlinksldjump"/>
                        </a:rPr>
                        <a:t>L AR DESIGN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9" action="ppaction://hlinksldjump"/>
                        </a:rPr>
                        <a:t>L AR AUDIOVIS MULTIMEDIA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61" action="ppaction://hlinksldjump"/>
                        </a:rPr>
                        <a:t>L AR GRAFICA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63" action="ppaction://hlinksldjump"/>
                        </a:rPr>
                        <a:t>L AR SCENOGRAFIA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65" action="ppaction://hlinksldjump"/>
                        </a:rPr>
                        <a:t>L CLASSICO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67" action="ppaction://hlinksldjump"/>
                        </a:rPr>
                        <a:t>L LINGUISTICO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69" action="ppaction://hlinksldjump"/>
                        </a:rPr>
                        <a:t>L MUSICALE COR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1" action="ppaction://hlinksldjump"/>
                        </a:rPr>
                        <a:t>L SCIENTIFICO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3" action="ppaction://hlinksldjump"/>
                        </a:rPr>
                        <a:t>L SCIENZE UMANE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00" marR="108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 userDrawn="1"/>
        </p:nvSpPr>
        <p:spPr>
          <a:xfrm>
            <a:off x="7871690" y="6040787"/>
            <a:ext cx="870757" cy="192059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75" action="ppaction://hlinksldjump"/>
              </a:rPr>
              <a:t>istituti statali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796869" y="6040787"/>
            <a:ext cx="870757" cy="19205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76" action="ppaction://hlinksldjump"/>
              </a:rPr>
              <a:t>istituti paritari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7667644" y="142852"/>
            <a:ext cx="1442261" cy="176671"/>
          </a:xfrm>
          <a:prstGeom prst="rect">
            <a:avLst/>
          </a:prstGeom>
          <a:noFill/>
          <a:ln w="9525">
            <a:noFill/>
          </a:ln>
        </p:spPr>
        <p:txBody>
          <a:bodyPr wrap="square" lIns="26521" tIns="26521" rIns="26521" bIns="26521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800" b="1" i="1" u="non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profilo; orario generale</a:t>
            </a:r>
            <a:endParaRPr lang="it-IT" sz="800" b="1" i="1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7667644" y="1"/>
            <a:ext cx="1442261" cy="176671"/>
          </a:xfrm>
          <a:prstGeom prst="rect">
            <a:avLst/>
          </a:prstGeom>
          <a:noFill/>
          <a:ln w="12700">
            <a:noFill/>
          </a:ln>
        </p:spPr>
        <p:txBody>
          <a:bodyPr wrap="square" lIns="26521" tIns="26521" rIns="26521" bIns="26521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800" b="1" i="1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quadro orario indirizzo</a:t>
            </a:r>
          </a:p>
        </p:txBody>
      </p:sp>
      <p:cxnSp>
        <p:nvCxnSpPr>
          <p:cNvPr id="14" name="Connettore 4 13"/>
          <p:cNvCxnSpPr>
            <a:stCxn id="9" idx="3"/>
            <a:endCxn id="24" idx="0"/>
          </p:cNvCxnSpPr>
          <p:nvPr userDrawn="1"/>
        </p:nvCxnSpPr>
        <p:spPr bwMode="auto">
          <a:xfrm>
            <a:off x="9109905" y="88337"/>
            <a:ext cx="157947" cy="197391"/>
          </a:xfrm>
          <a:prstGeom prst="bentConnector2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ttangolo 23"/>
          <p:cNvSpPr/>
          <p:nvPr userDrawn="1"/>
        </p:nvSpPr>
        <p:spPr bwMode="auto">
          <a:xfrm>
            <a:off x="9167842" y="285728"/>
            <a:ext cx="200020" cy="214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 userDrawn="1"/>
        </p:nvGraphicFramePr>
        <p:xfrm>
          <a:off x="936506" y="299065"/>
          <a:ext cx="6530675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69943"/>
                <a:gridCol w="808676"/>
                <a:gridCol w="808676"/>
                <a:gridCol w="808676"/>
                <a:gridCol w="808676"/>
                <a:gridCol w="808676"/>
                <a:gridCol w="808676"/>
                <a:gridCol w="808676"/>
              </a:tblGrid>
              <a:tr h="352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CASTELFRANCO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CONEGLIANO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M.BELLUNA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 VALDOBBIADENE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ODERZO MOTTA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VITTORIO  PIEVE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 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prof.li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tecnol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econ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misti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3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licei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7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8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9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0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1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2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3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4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 userDrawn="1"/>
        </p:nvSpPr>
        <p:spPr>
          <a:xfrm>
            <a:off x="7871690" y="6040787"/>
            <a:ext cx="870757" cy="192059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2" action="ppaction://hlinksldjump"/>
              </a:rPr>
              <a:t>istituti statali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796869" y="6040787"/>
            <a:ext cx="870757" cy="19205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3" action="ppaction://hlinksldjump"/>
              </a:rPr>
              <a:t>istituti paritari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9167842" y="285728"/>
            <a:ext cx="200020" cy="214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 userDrawn="1"/>
        </p:nvGraphicFramePr>
        <p:xfrm>
          <a:off x="936506" y="299065"/>
          <a:ext cx="6530675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69943"/>
                <a:gridCol w="808676"/>
                <a:gridCol w="808676"/>
                <a:gridCol w="808676"/>
                <a:gridCol w="808676"/>
                <a:gridCol w="808676"/>
                <a:gridCol w="808676"/>
                <a:gridCol w="808676"/>
              </a:tblGrid>
              <a:tr h="352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CASTELFRANCO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CONEGLIANO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M.BELLUNA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 VALDOBBIADENE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ODERZO MOTTA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VITTORIO  PIEVE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 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prof.li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tecnol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econ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misti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3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licei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4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5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6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9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10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11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 userDrawn="1"/>
        </p:nvSpPr>
        <p:spPr>
          <a:xfrm>
            <a:off x="7871690" y="6040787"/>
            <a:ext cx="870757" cy="192059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2" action="ppaction://hlinksldjump"/>
              </a:rPr>
              <a:t>istituti statali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796869" y="6040787"/>
            <a:ext cx="870757" cy="192059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txBody>
          <a:bodyPr wrap="square" lIns="26521" tIns="26521" rIns="26521" bIns="26521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  <a:hlinkClick r:id="rId3" action="ppaction://hlinksldjump"/>
              </a:rPr>
              <a:t>istituti paritari</a:t>
            </a:r>
            <a:endParaRPr lang="it-IT" sz="900" b="1" u="none" kern="1200" dirty="0" smtClean="0">
              <a:solidFill>
                <a:schemeClr val="bg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 userDrawn="1"/>
        </p:nvGraphicFramePr>
        <p:xfrm>
          <a:off x="380246" y="1829431"/>
          <a:ext cx="1142868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502380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CONEGLIANO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 userDrawn="1"/>
        </p:nvGraphicFramePr>
        <p:xfrm>
          <a:off x="380246" y="1259346"/>
          <a:ext cx="1142868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578526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CASTELFRANCO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 userDrawn="1"/>
        </p:nvGraphicFramePr>
        <p:xfrm>
          <a:off x="379688" y="2330916"/>
          <a:ext cx="1142868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MONTEBELLUNA</a:t>
                      </a:r>
                    </a:p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VALDOBBIADENE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 userDrawn="1"/>
        </p:nvGraphicFramePr>
        <p:xfrm>
          <a:off x="379688" y="4331180"/>
          <a:ext cx="1142868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639745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 userDrawn="1"/>
        </p:nvGraphicFramePr>
        <p:xfrm>
          <a:off x="379130" y="4974122"/>
          <a:ext cx="1142868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552618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 userDrawn="1"/>
        </p:nvGraphicFramePr>
        <p:xfrm>
          <a:off x="379130" y="5545626"/>
          <a:ext cx="1142869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9"/>
              </a:tblGrid>
              <a:tr h="351666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 userDrawn="1"/>
        </p:nvGraphicFramePr>
        <p:xfrm>
          <a:off x="379688" y="3545362"/>
          <a:ext cx="1142868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VITTORIO VENETO PIEVE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 userDrawn="1"/>
        </p:nvGraphicFramePr>
        <p:xfrm>
          <a:off x="379688" y="2973857"/>
          <a:ext cx="1142868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42868"/>
              </a:tblGrid>
              <a:tr h="597923">
                <a:tc>
                  <a:txBody>
                    <a:bodyPr/>
                    <a:lstStyle/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</a:p>
                    <a:p>
                      <a:pPr algn="ctr"/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MOTTA </a:t>
                      </a:r>
                      <a:r>
                        <a:rPr lang="it-IT" sz="700" b="1" u="non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DI</a:t>
                      </a:r>
                      <a:r>
                        <a:rPr lang="it-IT" sz="700" b="1" u="none" dirty="0" smtClean="0">
                          <a:solidFill>
                            <a:srgbClr val="006699"/>
                          </a:solidFill>
                          <a:latin typeface="+mn-lt"/>
                        </a:rPr>
                        <a:t> LIVENZA</a:t>
                      </a:r>
                    </a:p>
                  </a:txBody>
                  <a:tcPr marL="3684" marR="3684" marT="3401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 userDrawn="1"/>
        </p:nvGraphicFramePr>
        <p:xfrm>
          <a:off x="7655322" y="46737"/>
          <a:ext cx="2226900" cy="5842579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493674"/>
                <a:gridCol w="245706"/>
                <a:gridCol w="487520"/>
              </a:tblGrid>
              <a:tr h="263915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1" i="1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="1" i="1" u="none" strike="no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i="1" u="none" strike="noStrike" dirty="0" smtClean="0">
                          <a:solidFill>
                            <a:schemeClr val="tx1"/>
                          </a:solidFill>
                        </a:rPr>
                        <a:t>scuole</a:t>
                      </a:r>
                      <a:endParaRPr lang="it-IT" sz="800" b="1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" action="ppaction://hlinksldjump"/>
                        </a:rPr>
                        <a:t>IP S AGRIC SVIL RURALE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5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" action="ppaction://hlinksldjump"/>
                        </a:rPr>
                        <a:t>IP S SOCIO-SANITARI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8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9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0" action="ppaction://hlinksldjump"/>
                        </a:rPr>
                        <a:t>IP S ENOGASTR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10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0" action="ppaction://hlinksldjump"/>
                        </a:rPr>
                        <a:t>OSPIT ALB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1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3" action="ppaction://hlinksldjump"/>
                        </a:rPr>
                        <a:t>IP S COMMERCIALI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4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5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6" action="ppaction://hlinksldjump"/>
                        </a:rPr>
                        <a:t>IP IA MAN ASS TECN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17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1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19" action="ppaction://hlinksldjump"/>
                        </a:rPr>
                        <a:t>IP IA PROD IND ART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0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1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2" action="ppaction://hlinksldjump"/>
                        </a:rPr>
                        <a:t>IT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2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2" action="ppaction://hlinksldjump"/>
                        </a:rPr>
                        <a:t>AMM FIN MARK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3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5" action="ppaction://hlinksldjump"/>
                        </a:rPr>
                        <a:t>IT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5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5" action="ppaction://hlinksldjump"/>
                        </a:rPr>
                        <a:t>TURISMO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6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27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8" action="ppaction://hlinksldjump"/>
                        </a:rPr>
                        <a:t>IT T MECC M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28" action="ppaction://hlinksldjump"/>
                        </a:rPr>
                        <a:t> 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28" action="ppaction://hlinksldjump"/>
                        </a:rPr>
                        <a:t>TRON ENE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29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1" action="ppaction://hlinksldjump"/>
                        </a:rPr>
                        <a:t>IT T TRASP LOGI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2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3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4" action="ppaction://hlinksldjump"/>
                        </a:rPr>
                        <a:t>IT T ELETTR E</a:t>
                      </a:r>
                      <a:r>
                        <a:rPr lang="it-IT" sz="700" u="sng" strike="noStrike" baseline="0" dirty="0" smtClean="0">
                          <a:solidFill>
                            <a:srgbClr val="006699"/>
                          </a:solidFill>
                          <a:hlinkClick r:id="rId34" action="ppaction://hlinksldjump"/>
                        </a:rPr>
                        <a:t>L</a:t>
                      </a: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4" action="ppaction://hlinksldjump"/>
                        </a:rPr>
                        <a:t>TECN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5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37" action="ppaction://hlinksldjump"/>
                        </a:rPr>
                        <a:t>IT T INFORM TELEC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38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39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0" action="ppaction://hlinksldjump"/>
                        </a:rPr>
                        <a:t>IT T GRAF COMUNIC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1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3" action="ppaction://hlinksldjump"/>
                        </a:rPr>
                        <a:t>IT T CHIM MAT BIOTECH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4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5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6" action="ppaction://hlinksldjump"/>
                        </a:rPr>
                        <a:t>IT T MODA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47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4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49" action="ppaction://hlinksldjump"/>
                        </a:rPr>
                        <a:t>IT T AGR AGROIND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50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1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52" action="ppaction://hlinksldjump"/>
                        </a:rPr>
                        <a:t>IT T COSTR AMB TERR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dirty="0" smtClean="0">
                          <a:solidFill>
                            <a:schemeClr val="bg1"/>
                          </a:solidFill>
                          <a:sym typeface="Wingdings 2"/>
                          <a:hlinkClick r:id="rId53" action="ppaction://hlinksldjump"/>
                        </a:rPr>
                        <a:t>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D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55" action="ppaction://hlinksldjump"/>
                        </a:rPr>
                        <a:t>L AR </a:t>
                      </a:r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5" action="ppaction://hlinksldjump"/>
                        </a:rPr>
                        <a:t>ARTI FIGURATIVE</a:t>
                      </a:r>
                      <a:endParaRPr lang="it-IT" sz="7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7" action="ppaction://hlinksldjump"/>
                        </a:rPr>
                        <a:t>L AR ARCH AMBIENTE</a:t>
                      </a:r>
                      <a:endParaRPr lang="it-IT" sz="7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5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59" action="ppaction://hlinksldjump"/>
                        </a:rPr>
                        <a:t>L AR DESIGN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61" action="ppaction://hlinksldjump"/>
                        </a:rPr>
                        <a:t>L AR AUDIOVIS MULTIMEDIA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63" action="ppaction://hlinksldjump"/>
                        </a:rPr>
                        <a:t>L AR GRAFICA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chemeClr val="bg1"/>
                          </a:solidFill>
                          <a:hlinkClick r:id="rId65" action="ppaction://hlinksldjump"/>
                        </a:rPr>
                        <a:t>L AR SCENOGRAFIA</a:t>
                      </a:r>
                      <a:endParaRPr lang="it-IT" sz="7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67" action="ppaction://hlinksldjump"/>
                        </a:rPr>
                        <a:t>L CLASSICO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68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69" action="ppaction://hlinksldjump"/>
                        </a:rPr>
                        <a:t>L LINGUISTICO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0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1" action="ppaction://hlinksldjump"/>
                        </a:rPr>
                        <a:t>L MUSICALE COR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2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3" action="ppaction://hlinksldjump"/>
                        </a:rPr>
                        <a:t>L SCIENTIFICO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4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99238">
                <a:tc>
                  <a:txBody>
                    <a:bodyPr/>
                    <a:lstStyle/>
                    <a:p>
                      <a:pPr algn="r" fontAlgn="ctr"/>
                      <a:r>
                        <a:rPr lang="it-IT" sz="700" u="sng" strike="noStrike" dirty="0" smtClean="0">
                          <a:solidFill>
                            <a:srgbClr val="006699"/>
                          </a:solidFill>
                          <a:hlinkClick r:id="rId75" action="ppaction://hlinksldjump"/>
                        </a:rPr>
                        <a:t>L SCIENZE UMANE</a:t>
                      </a:r>
                      <a:endParaRPr lang="it-IT" sz="700" b="0" i="0" u="sng" strike="noStrike" dirty="0">
                        <a:solidFill>
                          <a:srgbClr val="006699"/>
                        </a:solidFill>
                        <a:latin typeface="Arial"/>
                      </a:endParaRPr>
                    </a:p>
                  </a:txBody>
                  <a:tcPr marL="7256" marR="108000" marT="66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"/>
                          <a:hlinkClick r:id="rId76" action="ppaction://hlinksldjump"/>
                        </a:rPr>
                        <a:t>VAI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26" name="CasellaDiTesto 25"/>
          <p:cNvSpPr txBox="1"/>
          <p:nvPr userDrawn="1"/>
        </p:nvSpPr>
        <p:spPr>
          <a:xfrm>
            <a:off x="7667644" y="142852"/>
            <a:ext cx="1442261" cy="176671"/>
          </a:xfrm>
          <a:prstGeom prst="rect">
            <a:avLst/>
          </a:prstGeom>
          <a:noFill/>
          <a:ln w="9525">
            <a:noFill/>
          </a:ln>
        </p:spPr>
        <p:txBody>
          <a:bodyPr wrap="square" lIns="26521" tIns="26521" rIns="26521" bIns="26521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800" b="1" i="1" u="non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profilo; orario generale</a:t>
            </a:r>
            <a:endParaRPr lang="it-IT" sz="800" b="1" i="1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CasellaDiTesto 26"/>
          <p:cNvSpPr txBox="1"/>
          <p:nvPr userDrawn="1"/>
        </p:nvSpPr>
        <p:spPr>
          <a:xfrm>
            <a:off x="7667644" y="1"/>
            <a:ext cx="1442261" cy="176671"/>
          </a:xfrm>
          <a:prstGeom prst="rect">
            <a:avLst/>
          </a:prstGeom>
          <a:noFill/>
          <a:ln w="12700">
            <a:noFill/>
          </a:ln>
        </p:spPr>
        <p:txBody>
          <a:bodyPr wrap="square" lIns="26521" tIns="26521" rIns="26521" bIns="26521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800" b="1" i="1" u="none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quadro orario indirizzo</a:t>
            </a:r>
          </a:p>
        </p:txBody>
      </p:sp>
      <p:cxnSp>
        <p:nvCxnSpPr>
          <p:cNvPr id="28" name="Connettore 4 13"/>
          <p:cNvCxnSpPr>
            <a:stCxn id="27" idx="3"/>
            <a:endCxn id="29" idx="0"/>
          </p:cNvCxnSpPr>
          <p:nvPr userDrawn="1"/>
        </p:nvCxnSpPr>
        <p:spPr bwMode="auto">
          <a:xfrm>
            <a:off x="9109905" y="88337"/>
            <a:ext cx="157947" cy="197391"/>
          </a:xfrm>
          <a:prstGeom prst="bentConnector2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ttangolo 28"/>
          <p:cNvSpPr/>
          <p:nvPr userDrawn="1"/>
        </p:nvSpPr>
        <p:spPr bwMode="auto">
          <a:xfrm>
            <a:off x="9167842" y="285728"/>
            <a:ext cx="200020" cy="21431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 userDrawn="1"/>
        </p:nvGraphicFramePr>
        <p:xfrm>
          <a:off x="936506" y="299065"/>
          <a:ext cx="6530675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69943"/>
                <a:gridCol w="808676"/>
                <a:gridCol w="808676"/>
                <a:gridCol w="808676"/>
                <a:gridCol w="808676"/>
                <a:gridCol w="808676"/>
                <a:gridCol w="808676"/>
                <a:gridCol w="808676"/>
              </a:tblGrid>
              <a:tr h="3520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CASTELFRANCO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CONEGLIANO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M.BELLUNA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Arial Narrow" pitchFamily="34" charset="0"/>
                        </a:rPr>
                        <a:t> VALDOBBIADENE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ODERZO MOTTA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VITTORIO  PIEVE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 1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prof.li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tecnol</a:t>
                      </a:r>
                      <a:endParaRPr lang="it-IT" sz="700" b="1" i="0" u="none" strike="noStrike" baseline="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tecn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econ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+ misti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TREVISO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3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licei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  <a:tr h="2005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7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8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79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0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1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2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3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Arial Narrow" pitchFamily="34" charset="0"/>
                          <a:hlinkClick r:id="rId84" action="ppaction://hlinksldjump"/>
                        </a:rPr>
                        <a:t>CERCA SCUOLE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135694"/>
            <a:ext cx="9906000" cy="722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364" tIns="33682" rIns="67364" bIns="33682" anchor="ctr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700" u="none" dirty="0">
                <a:latin typeface="Trebuchet MS" pitchFamily="34" charset="0"/>
              </a:rPr>
              <a:t>				                        	</a:t>
            </a:r>
            <a:endParaRPr lang="it-IT" sz="1300" u="none" dirty="0">
              <a:solidFill>
                <a:srgbClr val="006699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0235" y="5986098"/>
            <a:ext cx="9977354" cy="300422"/>
          </a:xfrm>
          <a:prstGeom prst="rect">
            <a:avLst/>
          </a:prstGeom>
          <a:solidFill>
            <a:srgbClr val="006699"/>
          </a:solidFill>
          <a:ln w="9525">
            <a:noFill/>
            <a:round/>
            <a:headEnd/>
            <a:tailEnd/>
          </a:ln>
          <a:effectLst/>
        </p:spPr>
        <p:txBody>
          <a:bodyPr wrap="none" lIns="67364" tIns="33682" rIns="67364" bIns="3368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5810256" y="6429396"/>
            <a:ext cx="2649552" cy="252688"/>
          </a:xfrm>
          <a:prstGeom prst="rect">
            <a:avLst/>
          </a:prstGeom>
          <a:noFill/>
        </p:spPr>
        <p:txBody>
          <a:bodyPr wrap="none" lIns="67364" tIns="33682" rIns="67364" bIns="33682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u="none" dirty="0" smtClean="0">
                <a:solidFill>
                  <a:schemeClr val="tx1"/>
                </a:solidFill>
              </a:rPr>
              <a:t>www.istruzionetreviso.it/orientamento</a:t>
            </a:r>
            <a:endParaRPr lang="it-IT" sz="1200" b="1" u="none" dirty="0">
              <a:solidFill>
                <a:schemeClr val="tx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5450" y="6014008"/>
            <a:ext cx="347640" cy="221910"/>
          </a:xfrm>
          <a:prstGeom prst="rect">
            <a:avLst/>
          </a:prstGeom>
          <a:noFill/>
        </p:spPr>
        <p:txBody>
          <a:bodyPr wrap="none" lIns="67364" tIns="33682" rIns="67364" bIns="33682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ABB18DF6-C846-4826-916A-33F669CCB4A5}" type="slidenum">
              <a:rPr lang="it-IT" sz="1000" u="none">
                <a:latin typeface="+mn-lt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‹N›</a:t>
            </a:fld>
            <a:endParaRPr lang="it-IT" sz="1000" u="none" dirty="0">
              <a:latin typeface="+mn-lt"/>
            </a:endParaRP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3877" y="6447557"/>
          <a:ext cx="5310191" cy="199238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583527"/>
                <a:gridCol w="1583527"/>
                <a:gridCol w="1226743"/>
                <a:gridCol w="916394"/>
              </a:tblGrid>
              <a:tr h="199238">
                <a:tc>
                  <a:txBody>
                    <a:bodyPr/>
                    <a:lstStyle/>
                    <a:p>
                      <a:pPr marL="0" marR="0" indent="0" algn="ctr" defTabSz="6736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i="0" u="none" strike="noStrike" dirty="0" smtClean="0">
                          <a:solidFill>
                            <a:srgbClr val="006699"/>
                          </a:solidFill>
                          <a:latin typeface="Arial"/>
                        </a:rPr>
                        <a:t>Vai ai quadri generali:</a:t>
                      </a:r>
                    </a:p>
                  </a:txBody>
                  <a:tcPr marL="7256" marR="7256" marT="6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sng" strike="noStrike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PROFESSIONALI</a:t>
                      </a:r>
                      <a:endParaRPr lang="it-IT" sz="1100" b="0" i="0" u="sng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sng" strike="noStrike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TECNICI</a:t>
                      </a:r>
                      <a:endParaRPr lang="it-IT" sz="11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sng" strike="noStrike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LICEI</a:t>
                      </a:r>
                      <a:endParaRPr lang="it-IT" sz="1100" b="0" i="0" u="sng" strike="noStrike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7256" marR="7256" marT="66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523844" y="6032867"/>
            <a:ext cx="9002866" cy="221910"/>
          </a:xfrm>
          <a:prstGeom prst="rect">
            <a:avLst/>
          </a:prstGeom>
          <a:noFill/>
        </p:spPr>
        <p:txBody>
          <a:bodyPr wrap="square" lIns="67364" tIns="33682" rIns="67364" bIns="33682">
            <a:spAutoFit/>
          </a:bodyPr>
          <a:lstStyle/>
          <a:p>
            <a:pPr marL="0" marR="0" indent="0" algn="l" defTabSz="3309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it-IT" sz="1000" b="1" u="none" baseline="0" dirty="0" smtClean="0">
                <a:solidFill>
                  <a:schemeClr val="bg1"/>
                </a:solidFill>
                <a:latin typeface="Arial Narrow" pitchFamily="34" charset="0"/>
              </a:rPr>
              <a:t>OFFERTA FORMATIVA </a:t>
            </a:r>
            <a:r>
              <a:rPr lang="it-IT" sz="1000" b="1" u="none" dirty="0" smtClean="0">
                <a:solidFill>
                  <a:schemeClr val="bg1"/>
                </a:solidFill>
                <a:latin typeface="Arial Narrow" pitchFamily="34" charset="0"/>
              </a:rPr>
              <a:t>NELLA </a:t>
            </a:r>
            <a:r>
              <a:rPr lang="it-IT" sz="1000" b="1" u="none" dirty="0">
                <a:solidFill>
                  <a:schemeClr val="bg1"/>
                </a:solidFill>
                <a:latin typeface="Arial Narrow" pitchFamily="34" charset="0"/>
              </a:rPr>
              <a:t>PROVINCIA </a:t>
            </a:r>
            <a:r>
              <a:rPr lang="it-IT" sz="1000" b="1" u="none" dirty="0" err="1">
                <a:solidFill>
                  <a:schemeClr val="bg1"/>
                </a:solidFill>
                <a:latin typeface="Arial Narrow" pitchFamily="34" charset="0"/>
              </a:rPr>
              <a:t>DI</a:t>
            </a:r>
            <a:r>
              <a:rPr lang="it-IT" sz="1000" b="1" u="none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it-IT" sz="1000" b="1" u="none" dirty="0" smtClean="0">
                <a:solidFill>
                  <a:schemeClr val="bg1"/>
                </a:solidFill>
                <a:latin typeface="Arial Narrow" pitchFamily="34" charset="0"/>
              </a:rPr>
              <a:t>TREVISO  </a:t>
            </a:r>
            <a:r>
              <a:rPr lang="it-IT" sz="1000" b="0" u="none" baseline="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it-IT" sz="1000" b="0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Istruzione</a:t>
            </a:r>
            <a:r>
              <a:rPr lang="it-IT" sz="1000" b="0" u="none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it-IT" sz="1000" b="0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Secondaria</a:t>
            </a:r>
            <a:r>
              <a:rPr lang="it-IT" sz="1000" b="0" u="none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it-IT" sz="1000" b="0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di secondo grado)</a:t>
            </a:r>
            <a:r>
              <a:rPr lang="it-IT" sz="1000" b="1" u="none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it-IT" sz="1000" b="1" u="none" dirty="0" smtClean="0">
                <a:solidFill>
                  <a:srgbClr val="FFFF00"/>
                </a:solidFill>
                <a:latin typeface="Arial Narrow" pitchFamily="34" charset="0"/>
              </a:rPr>
              <a:t>INDIRIZZI AUTORIZZATI A.S. 2013 2014</a:t>
            </a:r>
            <a:endParaRPr lang="it-IT" sz="1000" b="0" u="none" kern="1200" dirty="0" smtClean="0">
              <a:solidFill>
                <a:srgbClr val="FFFF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6" name="Picture 2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6654" y="142852"/>
            <a:ext cx="484215" cy="4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738178" y="114300"/>
            <a:ext cx="457203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" b="1" u="none" dirty="0">
                <a:solidFill>
                  <a:srgbClr val="0070C0"/>
                </a:solidFill>
                <a:latin typeface="Verdana-Bold" charset="0"/>
              </a:rPr>
              <a:t>UFFICIO </a:t>
            </a:r>
            <a:r>
              <a:rPr lang="it-IT" sz="800" b="1" u="none" dirty="0" smtClean="0">
                <a:solidFill>
                  <a:srgbClr val="0070C0"/>
                </a:solidFill>
                <a:latin typeface="Verdana-Bold" charset="0"/>
              </a:rPr>
              <a:t>XI</a:t>
            </a:r>
            <a:r>
              <a:rPr lang="it-IT" sz="800" b="1" u="none" baseline="0" dirty="0" smtClean="0">
                <a:solidFill>
                  <a:srgbClr val="0070C0"/>
                </a:solidFill>
                <a:latin typeface="Verdana-Bold" charset="0"/>
              </a:rPr>
              <a:t> - </a:t>
            </a:r>
            <a:r>
              <a:rPr lang="it-IT" sz="800" b="1" u="none" dirty="0" smtClean="0">
                <a:solidFill>
                  <a:srgbClr val="0070C0"/>
                </a:solidFill>
                <a:latin typeface="Verdana-Bold" charset="0"/>
              </a:rPr>
              <a:t>UFFICIO</a:t>
            </a:r>
            <a:r>
              <a:rPr lang="it-IT" sz="800" b="1" u="none" baseline="0" dirty="0" smtClean="0">
                <a:solidFill>
                  <a:srgbClr val="0070C0"/>
                </a:solidFill>
                <a:latin typeface="Verdana-Bold" charset="0"/>
              </a:rPr>
              <a:t> </a:t>
            </a:r>
            <a:r>
              <a:rPr lang="it-IT" sz="800" b="1" u="none" dirty="0" smtClean="0">
                <a:solidFill>
                  <a:srgbClr val="0070C0"/>
                </a:solidFill>
                <a:latin typeface="Verdana-Bold" charset="0"/>
              </a:rPr>
              <a:t>SCOLASTICO</a:t>
            </a:r>
            <a:r>
              <a:rPr lang="it-IT" sz="800" b="1" u="none" baseline="0" dirty="0">
                <a:solidFill>
                  <a:srgbClr val="0070C0"/>
                </a:solidFill>
                <a:latin typeface="Verdana-Bold" charset="0"/>
              </a:rPr>
              <a:t> </a:t>
            </a:r>
            <a:r>
              <a:rPr lang="it-IT" sz="800" b="1" u="none" dirty="0" err="1" smtClean="0">
                <a:solidFill>
                  <a:srgbClr val="0070C0"/>
                </a:solidFill>
                <a:latin typeface="Verdana-Bold" charset="0"/>
              </a:rPr>
              <a:t>DI</a:t>
            </a:r>
            <a:r>
              <a:rPr lang="it-IT" sz="800" b="1" u="none" dirty="0" smtClean="0">
                <a:solidFill>
                  <a:srgbClr val="0070C0"/>
                </a:solidFill>
                <a:latin typeface="Verdana-Bold" charset="0"/>
              </a:rPr>
              <a:t> </a:t>
            </a:r>
            <a:r>
              <a:rPr lang="it-IT" sz="800" b="1" u="none" dirty="0">
                <a:solidFill>
                  <a:srgbClr val="0070C0"/>
                </a:solidFill>
                <a:latin typeface="Verdana-Bold" charset="0"/>
              </a:rPr>
              <a:t>TREVISO</a:t>
            </a:r>
            <a:r>
              <a:rPr lang="it-IT" sz="800" b="1" u="none" dirty="0">
                <a:solidFill>
                  <a:srgbClr val="0070C0"/>
                </a:solidFill>
              </a:rPr>
              <a:t> </a:t>
            </a:r>
            <a:endParaRPr lang="it-IT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29512" y="617517"/>
            <a:ext cx="57150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i="1" u="none" dirty="0" smtClean="0">
                <a:solidFill>
                  <a:srgbClr val="0070C0"/>
                </a:solidFill>
                <a:latin typeface="Verdana-Bold" charset="0"/>
              </a:rPr>
              <a:t>home</a:t>
            </a:r>
            <a:endParaRPr lang="it-IT" sz="1000" i="1" u="none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730889" y="6348751"/>
            <a:ext cx="928694" cy="43332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lIns="26521" tIns="26521" rIns="26521" bIns="26521" anchor="ctr" anchorCtr="0">
            <a:noAutofit/>
          </a:bodyPr>
          <a:lstStyle/>
          <a:p>
            <a:pPr marL="468000"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OTT</a:t>
            </a:r>
          </a:p>
          <a:p>
            <a:pPr marL="468000"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+mn-ea"/>
                <a:cs typeface="+mn-cs"/>
              </a:rPr>
              <a:t>2013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8741221" y="6349762"/>
            <a:ext cx="464347" cy="428628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txBody>
          <a:bodyPr wrap="square" lIns="26521" tIns="26521" rIns="26521" bIns="26521" anchor="ctr" anchorCtr="0">
            <a:no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Rev.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900" b="1" u="none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rPr>
              <a:t>2013.1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48" r:id="rId2"/>
    <p:sldLayoutId id="2147483863" r:id="rId3"/>
    <p:sldLayoutId id="2147483862" r:id="rId4"/>
    <p:sldLayoutId id="2147483864" r:id="rId5"/>
  </p:sldLayoutIdLst>
  <p:txStyles>
    <p:titleStyle>
      <a:lvl1pPr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2pPr>
      <a:lvl3pPr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3pPr>
      <a:lvl4pPr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4pPr>
      <a:lvl5pPr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5pPr>
      <a:lvl6pPr marL="1852506" indent="-168410"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6pPr>
      <a:lvl7pPr marL="2189325" indent="-168410"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7pPr>
      <a:lvl8pPr marL="2526144" indent="-168410"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8pPr>
      <a:lvl9pPr marL="2862964" indent="-168410" algn="ctr" defTabSz="33097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700">
          <a:solidFill>
            <a:srgbClr val="000000"/>
          </a:solidFill>
          <a:latin typeface="Hoefler Text" charset="0"/>
        </a:defRPr>
      </a:lvl9pPr>
    </p:titleStyle>
    <p:bodyStyle>
      <a:lvl1pPr marL="252614" indent="-252614" algn="l" defTabSz="330972" rtl="0" eaLnBrk="0" fontAlgn="base" hangingPunct="0">
        <a:spcBef>
          <a:spcPts val="516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547331" indent="-210512" algn="l" defTabSz="330972" rtl="0" eaLnBrk="0" fontAlgn="base" hangingPunct="0">
        <a:spcBef>
          <a:spcPts val="44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</a:defRPr>
      </a:lvl2pPr>
      <a:lvl3pPr marL="842048" indent="-168410" algn="l" defTabSz="330972" rtl="0" eaLnBrk="0" fontAlgn="base" hangingPunct="0">
        <a:spcBef>
          <a:spcPts val="36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1600">
          <a:solidFill>
            <a:srgbClr val="000000"/>
          </a:solidFill>
          <a:latin typeface="+mn-lt"/>
        </a:defRPr>
      </a:lvl3pPr>
      <a:lvl4pPr marL="1178867" indent="-168410" algn="l" defTabSz="330972" rtl="0" eaLnBrk="0" fontAlgn="base" hangingPunct="0">
        <a:spcBef>
          <a:spcPts val="36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1500">
          <a:solidFill>
            <a:srgbClr val="000000"/>
          </a:solidFill>
          <a:latin typeface="+mn-lt"/>
        </a:defRPr>
      </a:lvl4pPr>
      <a:lvl5pPr marL="1515687" indent="-168410" algn="l" defTabSz="330972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200">
          <a:solidFill>
            <a:srgbClr val="000000"/>
          </a:solidFill>
          <a:latin typeface="+mn-lt"/>
        </a:defRPr>
      </a:lvl5pPr>
      <a:lvl6pPr marL="1852506" indent="-168410" algn="l" defTabSz="330972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6pPr>
      <a:lvl7pPr marL="2189325" indent="-168410" algn="l" defTabSz="330972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7pPr>
      <a:lvl8pPr marL="2526144" indent="-168410" algn="l" defTabSz="330972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8pPr>
      <a:lvl9pPr marL="2862964" indent="-168410" algn="l" defTabSz="330972" rtl="0" eaLnBrk="0" fontAlgn="base" hangingPunct="0">
        <a:spcBef>
          <a:spcPts val="29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819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638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458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277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4096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915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735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554" algn="l" defTabSz="67363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veneto.it/web/istruzione/rete_scolastica_regiona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regione.veneto.it/web/formazione/moduli-fi" TargetMode="External"/><Relationship Id="rId4" Type="http://schemas.openxmlformats.org/officeDocument/2006/relationships/hyperlink" Target="http://www.istruzioneveneto.it/wpusr/archives/category/scuole-non-statal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9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428604"/>
            <a:ext cx="9906000" cy="4007562"/>
          </a:xfrm>
          <a:prstGeom prst="rect">
            <a:avLst/>
          </a:prstGeom>
          <a:noFill/>
        </p:spPr>
        <p:txBody>
          <a:bodyPr wrap="square" lIns="67364" tIns="33682" rIns="67364" bIns="33682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b="1" u="none" dirty="0" smtClean="0">
                <a:solidFill>
                  <a:srgbClr val="006699"/>
                </a:solidFill>
                <a:latin typeface="Arial Narrow" pitchFamily="34" charset="0"/>
              </a:rPr>
              <a:t>NUOVA OFFERTA FORMATIVA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b="1" u="none" dirty="0" smtClean="0">
                <a:solidFill>
                  <a:srgbClr val="006699"/>
                </a:solidFill>
                <a:latin typeface="Arial Narrow" pitchFamily="34" charset="0"/>
              </a:rPr>
              <a:t>NELLA </a:t>
            </a:r>
            <a:r>
              <a:rPr lang="it-IT" sz="3200" b="1" u="none" dirty="0">
                <a:solidFill>
                  <a:srgbClr val="006699"/>
                </a:solidFill>
                <a:latin typeface="Arial Narrow" pitchFamily="34" charset="0"/>
              </a:rPr>
              <a:t>PROVINCIA </a:t>
            </a:r>
            <a:r>
              <a:rPr lang="it-IT" sz="3200" b="1" u="none" dirty="0" err="1">
                <a:solidFill>
                  <a:srgbClr val="006699"/>
                </a:solidFill>
                <a:latin typeface="Arial Narrow" pitchFamily="34" charset="0"/>
              </a:rPr>
              <a:t>DI</a:t>
            </a:r>
            <a:r>
              <a:rPr lang="it-IT" sz="3200" b="1" u="none" dirty="0">
                <a:solidFill>
                  <a:srgbClr val="006699"/>
                </a:solidFill>
                <a:latin typeface="Arial Narrow" pitchFamily="34" charset="0"/>
              </a:rPr>
              <a:t> </a:t>
            </a:r>
            <a:r>
              <a:rPr lang="it-IT" sz="3200" b="1" u="none" dirty="0" smtClean="0">
                <a:solidFill>
                  <a:srgbClr val="006699"/>
                </a:solidFill>
                <a:latin typeface="Arial Narrow" pitchFamily="34" charset="0"/>
              </a:rPr>
              <a:t>TREVISO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800" b="1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3200" u="none" dirty="0" smtClean="0">
                <a:solidFill>
                  <a:srgbClr val="006699"/>
                </a:solidFill>
                <a:latin typeface="Arial Narrow" pitchFamily="34" charset="0"/>
              </a:rPr>
              <a:t>Istruzione Secondaria di secondo grado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 u="none" dirty="0" smtClean="0">
              <a:latin typeface="Arial Narrow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 u="none" dirty="0" smtClean="0">
              <a:latin typeface="Arial Narrow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2400" u="none" dirty="0" smtClean="0">
              <a:latin typeface="Arial Narrow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400" i="1" u="none" dirty="0" smtClean="0">
              <a:latin typeface="Arial Narrow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i="1" u="none" dirty="0" smtClean="0">
                <a:solidFill>
                  <a:srgbClr val="FFC000"/>
                </a:solidFill>
                <a:latin typeface="Arial Narrow" pitchFamily="34" charset="0"/>
              </a:rPr>
              <a:t>in applicazione dei provvedimenti regionali: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i="1" u="none" dirty="0" smtClean="0">
                <a:latin typeface="Arial Narrow" pitchFamily="34" charset="0"/>
              </a:rPr>
              <a:t>DGR 2391 </a:t>
            </a:r>
            <a:r>
              <a:rPr lang="it-IT" sz="1400" i="1" u="none" dirty="0" smtClean="0">
                <a:latin typeface="Arial Narrow" pitchFamily="34" charset="0"/>
              </a:rPr>
              <a:t>/ 27.11.2012 (offerta formativa); </a:t>
            </a:r>
            <a:r>
              <a:rPr lang="it-IT" sz="1400" b="1" i="1" u="none" dirty="0" smtClean="0">
                <a:latin typeface="Arial Narrow" pitchFamily="34" charset="0"/>
              </a:rPr>
              <a:t>DGR 2893</a:t>
            </a:r>
            <a:r>
              <a:rPr lang="it-IT" sz="1400" i="1" u="none" dirty="0" smtClean="0">
                <a:latin typeface="Arial Narrow" pitchFamily="34" charset="0"/>
              </a:rPr>
              <a:t> / 28.12.2012 (dimensionamento rete scolastica)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i="1" u="none" dirty="0" smtClean="0">
                <a:latin typeface="Arial Narrow" pitchFamily="34" charset="0"/>
              </a:rPr>
              <a:t>DGR 351</a:t>
            </a:r>
            <a:r>
              <a:rPr lang="it-IT" sz="1400" i="1" u="none" dirty="0" smtClean="0">
                <a:latin typeface="Arial Narrow" pitchFamily="34" charset="0"/>
              </a:rPr>
              <a:t> / 19.03.2013 (licei ad indirizzo sportivo)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i="1" u="none" dirty="0" smtClean="0">
                <a:latin typeface="Arial Narrow" pitchFamily="34" charset="0"/>
              </a:rPr>
              <a:t>Decreto USR 14075/C19a </a:t>
            </a:r>
            <a:r>
              <a:rPr lang="it-IT" sz="1400" i="1" u="none" dirty="0" smtClean="0">
                <a:latin typeface="Arial Narrow" pitchFamily="34" charset="0"/>
              </a:rPr>
              <a:t>/ 30.09.2013 (aggiornamento scuole non statali) </a:t>
            </a:r>
          </a:p>
        </p:txBody>
      </p:sp>
      <p:sp>
        <p:nvSpPr>
          <p:cNvPr id="4" name="CasellaDiTesto 17"/>
          <p:cNvSpPr txBox="1"/>
          <p:nvPr/>
        </p:nvSpPr>
        <p:spPr>
          <a:xfrm>
            <a:off x="0" y="4483998"/>
            <a:ext cx="9906000" cy="1176017"/>
          </a:xfrm>
          <a:prstGeom prst="rect">
            <a:avLst/>
          </a:prstGeom>
          <a:noFill/>
        </p:spPr>
        <p:txBody>
          <a:bodyPr wrap="square" lIns="67364" tIns="33682" rIns="67364" bIns="33682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i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COME UTILIZZARE QUESTO STRUMENTO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200" b="1" i="1" u="none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Lanciare la presentazione, quindi usare il mouse per navigare attraverso i 3 menù: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menù superiore: </a:t>
            </a:r>
            <a:r>
              <a:rPr lang="it-IT" sz="1200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AMBITI TERRITORIALI; </a:t>
            </a: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quadri generali delle scuole appartenenti agli ambiti territoriali;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menù destro: </a:t>
            </a:r>
            <a:r>
              <a:rPr lang="it-IT" sz="1200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INDIRIZZI</a:t>
            </a: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; descrizione dei profili e dei quadri orari (dai regolamenti) e scuole che attivano quell’indirizzo;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menù inferiore: </a:t>
            </a:r>
            <a:r>
              <a:rPr lang="it-IT" sz="1200" b="1" u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ORDINAMENTI</a:t>
            </a:r>
            <a:r>
              <a:rPr lang="it-IT" sz="1200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; quadri generali dei settori, indirizzi e articolazioni previsti dai regolamenti per ciascun ordinamento.</a:t>
            </a:r>
            <a:endParaRPr lang="it-IT" sz="1200" u="none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>
            <a:hlinkClick r:id="rId3" action="ppaction://hlinksldjump"/>
          </p:cNvPr>
          <p:cNvSpPr txBox="1"/>
          <p:nvPr/>
        </p:nvSpPr>
        <p:spPr>
          <a:xfrm>
            <a:off x="3881430" y="2500307"/>
            <a:ext cx="1034024" cy="830997"/>
          </a:xfrm>
          <a:prstGeom prst="rect">
            <a:avLst/>
          </a:prstGeom>
          <a:solidFill>
            <a:srgbClr val="006699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u="none" dirty="0" smtClean="0">
                <a:latin typeface="Arial Narrow" pitchFamily="34" charset="0"/>
              </a:rPr>
              <a:t>istituti statali</a:t>
            </a:r>
          </a:p>
        </p:txBody>
      </p:sp>
      <p:sp>
        <p:nvSpPr>
          <p:cNvPr id="6" name="CasellaDiTesto 5">
            <a:hlinkClick r:id="rId4" action="ppaction://hlinksldjump"/>
          </p:cNvPr>
          <p:cNvSpPr txBox="1"/>
          <p:nvPr/>
        </p:nvSpPr>
        <p:spPr>
          <a:xfrm>
            <a:off x="4969876" y="2500306"/>
            <a:ext cx="1034024" cy="830997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400" b="1" u="none" dirty="0" smtClean="0">
                <a:latin typeface="Arial Narrow" pitchFamily="34" charset="0"/>
              </a:rPr>
              <a:t>istituti paritari</a:t>
            </a:r>
          </a:p>
        </p:txBody>
      </p:sp>
      <p:sp>
        <p:nvSpPr>
          <p:cNvPr id="8" name="CasellaDiTesto 17"/>
          <p:cNvSpPr txBox="1"/>
          <p:nvPr/>
        </p:nvSpPr>
        <p:spPr>
          <a:xfrm>
            <a:off x="8667776" y="5715016"/>
            <a:ext cx="595282" cy="252688"/>
          </a:xfrm>
          <a:prstGeom prst="rect">
            <a:avLst/>
          </a:prstGeom>
          <a:noFill/>
        </p:spPr>
        <p:txBody>
          <a:bodyPr wrap="square" lIns="67364" tIns="33682" rIns="67364" bIns="33682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200" b="1" i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avvia</a:t>
            </a:r>
            <a:endParaRPr lang="it-IT" sz="1200" b="1" u="none" dirty="0" smtClean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vanti o successivo 8">
            <a:hlinkClick r:id="" action="ppaction://hlinkshowjump?jump=nextslide" highlightClick="1"/>
          </p:cNvPr>
          <p:cNvSpPr/>
          <p:nvPr/>
        </p:nvSpPr>
        <p:spPr bwMode="auto">
          <a:xfrm>
            <a:off x="9382156" y="5643578"/>
            <a:ext cx="357190" cy="328036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419433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CONEGLIANO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81958" y="857232"/>
            <a:ext cx="1857388" cy="40011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apparati, impianti e servizi tecnici industriali e civili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81958" y="1285860"/>
            <a:ext cx="1857388" cy="44627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manutenzione dei mezzi di trasporto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1958" y="1857364"/>
            <a:ext cx="1857388" cy="44627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produzioni artigianali del territorio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81958" y="4000504"/>
            <a:ext cx="1857388" cy="44627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gestione risorse forestali e montane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81958" y="3143248"/>
            <a:ext cx="1857388" cy="800219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valorizzazione e commercializzazione dei prodotti agricoli del territorio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81958" y="4786322"/>
            <a:ext cx="1857388" cy="44627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promozione commerciale e pubblicitaria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2" name="Connettore 2 11"/>
          <p:cNvCxnSpPr>
            <a:stCxn id="29" idx="3"/>
            <a:endCxn id="6" idx="1"/>
          </p:cNvCxnSpPr>
          <p:nvPr/>
        </p:nvCxnSpPr>
        <p:spPr bwMode="auto">
          <a:xfrm flipV="1">
            <a:off x="7524768" y="1057287"/>
            <a:ext cx="357190" cy="80558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stCxn id="29" idx="3"/>
            <a:endCxn id="7" idx="1"/>
          </p:cNvCxnSpPr>
          <p:nvPr/>
        </p:nvCxnSpPr>
        <p:spPr bwMode="auto">
          <a:xfrm flipV="1">
            <a:off x="7524768" y="1508998"/>
            <a:ext cx="357190" cy="35387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28" idx="3"/>
            <a:endCxn id="8" idx="1"/>
          </p:cNvCxnSpPr>
          <p:nvPr/>
        </p:nvCxnSpPr>
        <p:spPr bwMode="auto">
          <a:xfrm flipV="1">
            <a:off x="7493888" y="2080502"/>
            <a:ext cx="388070" cy="980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>
            <a:stCxn id="27" idx="3"/>
            <a:endCxn id="9" idx="1"/>
          </p:cNvCxnSpPr>
          <p:nvPr/>
        </p:nvCxnSpPr>
        <p:spPr bwMode="auto">
          <a:xfrm>
            <a:off x="7524768" y="2863002"/>
            <a:ext cx="357190" cy="13606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>
            <a:stCxn id="27" idx="3"/>
            <a:endCxn id="10" idx="1"/>
          </p:cNvCxnSpPr>
          <p:nvPr/>
        </p:nvCxnSpPr>
        <p:spPr bwMode="auto">
          <a:xfrm>
            <a:off x="7524768" y="2863002"/>
            <a:ext cx="357190" cy="68035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>
            <a:stCxn id="31" idx="3"/>
            <a:endCxn id="11" idx="1"/>
          </p:cNvCxnSpPr>
          <p:nvPr/>
        </p:nvCxnSpPr>
        <p:spPr bwMode="auto">
          <a:xfrm>
            <a:off x="7524768" y="3720258"/>
            <a:ext cx="357190" cy="128920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19" name="CasellaDiTesto 18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generale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7881958" y="2357430"/>
            <a:ext cx="1857388" cy="26930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produzioni tessili sartoriali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21" name="Connettore 2 20"/>
          <p:cNvCxnSpPr>
            <a:stCxn id="28" idx="3"/>
            <a:endCxn id="20" idx="1"/>
          </p:cNvCxnSpPr>
          <p:nvPr/>
        </p:nvCxnSpPr>
        <p:spPr bwMode="auto">
          <a:xfrm>
            <a:off x="7493888" y="2178504"/>
            <a:ext cx="388070" cy="31357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CasellaDiTesto 23"/>
          <p:cNvSpPr txBox="1"/>
          <p:nvPr/>
        </p:nvSpPr>
        <p:spPr>
          <a:xfrm>
            <a:off x="7881958" y="2786058"/>
            <a:ext cx="1857388" cy="26930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enotecnico – </a:t>
            </a:r>
            <a:r>
              <a:rPr lang="it-IT" sz="1000" b="1" u="none" dirty="0" err="1" smtClean="0">
                <a:latin typeface="Arial" pitchFamily="34" charset="0"/>
                <a:ea typeface="Calibri"/>
                <a:cs typeface="Arial" pitchFamily="34" charset="0"/>
              </a:rPr>
              <a:t>VI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 anno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26" name="Connettore 2 25"/>
          <p:cNvCxnSpPr>
            <a:endCxn id="24" idx="1"/>
          </p:cNvCxnSpPr>
          <p:nvPr/>
        </p:nvCxnSpPr>
        <p:spPr bwMode="auto">
          <a:xfrm>
            <a:off x="7524768" y="2714620"/>
            <a:ext cx="357190" cy="2060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CasellaDiTesto 38"/>
          <p:cNvSpPr txBox="1"/>
          <p:nvPr/>
        </p:nvSpPr>
        <p:spPr>
          <a:xfrm>
            <a:off x="7881958" y="5357826"/>
            <a:ext cx="1857388" cy="446276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tecnologia delle materie plastiche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40" name="Connettore 2 39"/>
          <p:cNvCxnSpPr>
            <a:stCxn id="30" idx="3"/>
            <a:endCxn id="39" idx="1"/>
          </p:cNvCxnSpPr>
          <p:nvPr/>
        </p:nvCxnSpPr>
        <p:spPr bwMode="auto">
          <a:xfrm>
            <a:off x="7524768" y="4220324"/>
            <a:ext cx="357190" cy="136064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4" name="Tabella 43"/>
          <p:cNvGraphicFramePr>
            <a:graphicFrameLocks noGrp="1"/>
          </p:cNvGraphicFramePr>
          <p:nvPr/>
        </p:nvGraphicFramePr>
        <p:xfrm>
          <a:off x="238092" y="1142985"/>
          <a:ext cx="7293161" cy="4696590"/>
        </p:xfrm>
        <a:graphic>
          <a:graphicData uri="http://schemas.openxmlformats.org/drawingml/2006/table">
            <a:tbl>
              <a:tblPr/>
              <a:tblGrid>
                <a:gridCol w="1468422"/>
                <a:gridCol w="1468422"/>
                <a:gridCol w="2153685"/>
                <a:gridCol w="2202632"/>
              </a:tblGrid>
              <a:tr h="157165">
                <a:tc>
                  <a:txBody>
                    <a:bodyPr/>
                    <a:lstStyle/>
                    <a:p>
                      <a:r>
                        <a:rPr lang="it-IT" sz="9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it-IT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"G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MARCONI“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"PITTONI“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artigianali e industriali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68" marR="8768" marT="87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artigianato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"CERLETTI“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Conegliano, </a:t>
                      </a:r>
                      <a:r>
                        <a:rPr lang="it-IT" sz="9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agraria agroalimentare e agroindustria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trasformazioni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gestione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dell’ambiente e del territorio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viticoltura 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 enologia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2569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"FANNO“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sistemi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informativi aziendali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9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ISISS "DA COLLO“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turismo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ITIS 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"GALILEI“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meccanica meccatronica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elettrotecnica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16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6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LICEI “IMMACOLATA”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1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sociale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516">
                <a:tc rowSpan="2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“NOVALIS”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9611">
                <a:tc vMerge="1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PROF.IND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ARTIG.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artigianali e industriali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6596074" y="2571744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596074" y="278605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565194" y="210156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596074" y="178592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596074" y="414338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596074" y="3643314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7018078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MONTEBELLUNA VALDOBBIADENE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42312" y="1104591"/>
          <a:ext cx="7286675" cy="4824738"/>
        </p:xfrm>
        <a:graphic>
          <a:graphicData uri="http://schemas.openxmlformats.org/drawingml/2006/table">
            <a:tbl>
              <a:tblPr/>
              <a:tblGrid>
                <a:gridCol w="1458876"/>
                <a:gridCol w="1654086"/>
                <a:gridCol w="2301337"/>
                <a:gridCol w="1872376"/>
              </a:tblGrid>
              <a:tr h="178694">
                <a:tc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ARTICOLAZIONE/OPZIONE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IM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VERONESE“ 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economico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sociale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architettura e ambiente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ITC "EINAUDI“ 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IPSIA 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SCARPA“ 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it-IT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manut</a:t>
                      </a: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 assist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tecn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industria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artigianato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TECN.</a:t>
                      </a:r>
                      <a:r>
                        <a:rPr lang="it-IT" sz="9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sistema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calzature e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aziend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relaz</a:t>
                      </a:r>
                      <a:r>
                        <a:rPr lang="de-DE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intern per </a:t>
                      </a:r>
                      <a:r>
                        <a:rPr lang="de-DE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geotecnico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elettronica 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elettrotecnica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informatica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telecomunicazioni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grafica e comunicazione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LEVI“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VERDI“</a:t>
                      </a: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Valdobbiadene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TECN.</a:t>
                      </a:r>
                      <a:r>
                        <a:rPr lang="it-IT" sz="9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 meccatronica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applicate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CasellaDiTesto 5">
            <a:hlinkClick r:id="rId3" action="ppaction://hlinksldjump"/>
          </p:cNvPr>
          <p:cNvSpPr txBox="1"/>
          <p:nvPr/>
        </p:nvSpPr>
        <p:spPr>
          <a:xfrm>
            <a:off x="5862503" y="872651"/>
            <a:ext cx="1589137" cy="254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6596074" y="2357430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6596074" y="200024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opzioni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it-IT" sz="9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242312" y="1104591"/>
          <a:ext cx="7286675" cy="4824738"/>
        </p:xfrm>
        <a:graphic>
          <a:graphicData uri="http://schemas.openxmlformats.org/drawingml/2006/table">
            <a:tbl>
              <a:tblPr/>
              <a:tblGrid>
                <a:gridCol w="1458876"/>
                <a:gridCol w="1654086"/>
                <a:gridCol w="2301337"/>
                <a:gridCol w="1872376"/>
              </a:tblGrid>
              <a:tr h="178694">
                <a:tc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ARTICOLAZIONE/OPZIONE</a:t>
                      </a:r>
                      <a:endParaRPr lang="it-IT" sz="9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IM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VERONESE“ 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economico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sociale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architettura e ambiente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1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ITC "EINAUDI“ 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IPSIA 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SCARPA“ 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it-IT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manut</a:t>
                      </a: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 assist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tecn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industria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artigianato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33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TECN.</a:t>
                      </a:r>
                      <a:r>
                        <a:rPr lang="it-IT" sz="9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sistema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calzature e moda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aziend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relaz</a:t>
                      </a:r>
                      <a:r>
                        <a:rPr lang="de-DE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intern per </a:t>
                      </a:r>
                      <a:r>
                        <a:rPr lang="de-DE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geotecnico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elettronica 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elettrotecnica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informatica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telecomunicazioni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grafica e comunicazione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LEVI“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Montebelluna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VERDI“</a:t>
                      </a: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Valdobbiadene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TECN.</a:t>
                      </a:r>
                      <a:r>
                        <a:rPr lang="it-IT" sz="9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 meccatronica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applicate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8694">
                <a:tc vMerge="1"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66236" y="864087"/>
            <a:ext cx="7018078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MONTEBELLUNA VALDOBBIADENE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81958" y="1500174"/>
            <a:ext cx="1857388" cy="40011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apparati, impianti e servizi tecnici industriali e civili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881958" y="1928802"/>
            <a:ext cx="1857388" cy="44627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manutenzione dei mezzi di trasporto</a:t>
            </a:r>
            <a:endParaRPr lang="it-IT" sz="1000" b="1" u="none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1958" y="2500306"/>
            <a:ext cx="1857388" cy="25423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produzioni tessili sartoriali</a:t>
            </a:r>
            <a:endParaRPr lang="it-IT" sz="1000" b="1" u="none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2" name="Connettore 2 11"/>
          <p:cNvCxnSpPr>
            <a:endCxn id="6" idx="1"/>
          </p:cNvCxnSpPr>
          <p:nvPr/>
        </p:nvCxnSpPr>
        <p:spPr bwMode="auto">
          <a:xfrm rot="5400000" flipH="1" flipV="1">
            <a:off x="7481921" y="1743079"/>
            <a:ext cx="442887" cy="3571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endCxn id="7" idx="1"/>
          </p:cNvCxnSpPr>
          <p:nvPr/>
        </p:nvCxnSpPr>
        <p:spPr bwMode="auto">
          <a:xfrm>
            <a:off x="7524768" y="2143116"/>
            <a:ext cx="357190" cy="88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endCxn id="8" idx="1"/>
          </p:cNvCxnSpPr>
          <p:nvPr/>
        </p:nvCxnSpPr>
        <p:spPr bwMode="auto">
          <a:xfrm>
            <a:off x="7524768" y="2500306"/>
            <a:ext cx="357190" cy="1271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asellaDiTesto 17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19" name="CasellaDiTesto 18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generale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7881958" y="2786058"/>
            <a:ext cx="1857388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produzioni artigianali del territorio</a:t>
            </a:r>
            <a:endParaRPr lang="it-IT" sz="1000" b="1" u="none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20" name="Connettore 2 19"/>
          <p:cNvCxnSpPr>
            <a:endCxn id="17" idx="1"/>
          </p:cNvCxnSpPr>
          <p:nvPr/>
        </p:nvCxnSpPr>
        <p:spPr bwMode="auto">
          <a:xfrm rot="16200000" flipH="1">
            <a:off x="7484637" y="2611875"/>
            <a:ext cx="437452" cy="3571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CasellaDiTesto 23">
            <a:hlinkClick r:id="rId4" action="ppaction://hlinksldjump"/>
          </p:cNvPr>
          <p:cNvSpPr txBox="1"/>
          <p:nvPr/>
        </p:nvSpPr>
        <p:spPr>
          <a:xfrm>
            <a:off x="6596074" y="2357430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5" name="CasellaDiTesto 24">
            <a:hlinkClick r:id="rId4" action="ppaction://hlinksldjump"/>
          </p:cNvPr>
          <p:cNvSpPr txBox="1"/>
          <p:nvPr/>
        </p:nvSpPr>
        <p:spPr>
          <a:xfrm>
            <a:off x="6596074" y="200024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opzioni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it-IT" sz="9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147322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ODERZO MOTTA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DI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LIVENZA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66654" y="1142984"/>
          <a:ext cx="7293160" cy="4804480"/>
        </p:xfrm>
        <a:graphic>
          <a:graphicData uri="http://schemas.openxmlformats.org/drawingml/2006/table">
            <a:tbl>
              <a:tblPr/>
              <a:tblGrid>
                <a:gridCol w="1571636"/>
                <a:gridCol w="1204119"/>
                <a:gridCol w="2366561"/>
                <a:gridCol w="2150844"/>
              </a:tblGrid>
              <a:tr h="176801"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ARTICOLAZIONE/OPZIONE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76801">
                <a:tc rowSpan="9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"A. SCARPA"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Motta 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di </a:t>
                      </a:r>
                      <a:r>
                        <a:rPr lang="it-IT" sz="9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Livenza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Oderzo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meccanica meccatronica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energia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informatica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telecomunicazioni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rowSpan="7">
                  <a:txBody>
                    <a:bodyPr/>
                    <a:lstStyle/>
                    <a:p>
                      <a:pPr algn="ctr" fontAlgn="b"/>
                      <a:r>
                        <a:rPr lang="nl-NL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"A. V. OBICI" </a:t>
                      </a:r>
                      <a:endParaRPr lang="nl-NL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nl-NL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Oderzo  </a:t>
                      </a:r>
                      <a:endParaRPr lang="nl-NL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9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industria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artigianato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668">
                <a:tc vMerge="1"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668">
                <a:tc vMerge="1">
                  <a:txBody>
                    <a:bodyPr/>
                    <a:lstStyle/>
                    <a:p>
                      <a:pPr algn="ctr" fontAlgn="b"/>
                      <a:endParaRPr lang="nl-NL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e multimediale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323">
                <a:tc rowSpan="7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IT "SANSOVINO"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Oderzo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aziend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relaz</a:t>
                      </a:r>
                      <a:r>
                        <a:rPr lang="de-DE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intern per </a:t>
                      </a:r>
                      <a:r>
                        <a:rPr lang="de-DE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geotecnico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323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trasporti e logistica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logistica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"CERLETTI“</a:t>
                      </a: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c/o</a:t>
                      </a:r>
                      <a:r>
                        <a:rPr lang="it-IT" sz="9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sede di </a:t>
                      </a:r>
                      <a:r>
                        <a:rPr lang="it-IT" sz="9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649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“BRANDOLINI ROTA”</a:t>
                      </a:r>
                      <a:endParaRPr lang="it-IT" sz="900" b="1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3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6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  <a:r>
                        <a:rPr lang="it-IT" sz="900" b="0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europeo</a:t>
                      </a:r>
                      <a:endParaRPr lang="it-IT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asellaDiTesto 5">
            <a:hlinkClick r:id="rId3" action="ppaction://hlinksldjump"/>
          </p:cNvPr>
          <p:cNvSpPr txBox="1"/>
          <p:nvPr/>
        </p:nvSpPr>
        <p:spPr>
          <a:xfrm>
            <a:off x="5862503" y="872651"/>
            <a:ext cx="1589137" cy="254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6524636" y="5072074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6529568" y="4524127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147322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ODERZO MOTTA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DI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LIVENZA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B88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10" name="CasellaDiTesto 9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generale</a:t>
            </a:r>
          </a:p>
        </p:txBody>
      </p:sp>
      <p:cxnSp>
        <p:nvCxnSpPr>
          <p:cNvPr id="12" name="Connettore 2 11"/>
          <p:cNvCxnSpPr>
            <a:stCxn id="18" idx="3"/>
            <a:endCxn id="14" idx="1"/>
          </p:cNvCxnSpPr>
          <p:nvPr/>
        </p:nvCxnSpPr>
        <p:spPr bwMode="auto">
          <a:xfrm>
            <a:off x="7453330" y="5141324"/>
            <a:ext cx="428628" cy="25942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stCxn id="19" idx="3"/>
            <a:endCxn id="15" idx="1"/>
          </p:cNvCxnSpPr>
          <p:nvPr/>
        </p:nvCxnSpPr>
        <p:spPr bwMode="auto">
          <a:xfrm flipV="1">
            <a:off x="7458262" y="4580832"/>
            <a:ext cx="423696" cy="1254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7881958" y="5000636"/>
            <a:ext cx="1857388" cy="800219"/>
          </a:xfrm>
          <a:prstGeom prst="rect">
            <a:avLst/>
          </a:prstGeom>
          <a:solidFill>
            <a:srgbClr val="B88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valorizzazione e commercializzazione dei prodotti agricoli del territorio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881958" y="4357694"/>
            <a:ext cx="1857388" cy="446276"/>
          </a:xfrm>
          <a:prstGeom prst="rect">
            <a:avLst/>
          </a:prstGeom>
          <a:solidFill>
            <a:srgbClr val="B888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tecnologia del legno nelle costruzioni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66654" y="1142984"/>
          <a:ext cx="7293160" cy="4800165"/>
        </p:xfrm>
        <a:graphic>
          <a:graphicData uri="http://schemas.openxmlformats.org/drawingml/2006/table">
            <a:tbl>
              <a:tblPr/>
              <a:tblGrid>
                <a:gridCol w="1571636"/>
                <a:gridCol w="1204119"/>
                <a:gridCol w="2366561"/>
                <a:gridCol w="2150844"/>
              </a:tblGrid>
              <a:tr h="176493">
                <a:tc>
                  <a:txBody>
                    <a:bodyPr/>
                    <a:lstStyle/>
                    <a:p>
                      <a:pPr algn="ctr" fontAlgn="ctr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ARTICOLAZIONE/OPZIONE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76493">
                <a:tc rowSpan="9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"A. SCARPA"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Motta 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di </a:t>
                      </a:r>
                      <a:r>
                        <a:rPr lang="it-IT" sz="900" b="1" i="0" u="none" strike="noStrike" dirty="0" err="1">
                          <a:latin typeface="Arial" pitchFamily="34" charset="0"/>
                          <a:cs typeface="Arial" pitchFamily="34" charset="0"/>
                        </a:rPr>
                        <a:t>Livenza</a:t>
                      </a:r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Oderzo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meccanica meccatronica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energia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informatica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telecomunicazioni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nl-NL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IS "A. V. OBICI" </a:t>
                      </a:r>
                      <a:endParaRPr lang="nl-NL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nl-NL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Oderzo  </a:t>
                      </a:r>
                      <a:endParaRPr lang="nl-NL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9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industria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artigianato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3">
                <a:tc vMerge="1">
                  <a:txBody>
                    <a:bodyPr/>
                    <a:lstStyle/>
                    <a:p>
                      <a:pPr algn="ctr" fontAlgn="b"/>
                      <a:endParaRPr lang="nl-NL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283">
                <a:tc vMerge="1">
                  <a:txBody>
                    <a:bodyPr/>
                    <a:lstStyle/>
                    <a:p>
                      <a:pPr algn="ctr" fontAlgn="b"/>
                      <a:endParaRPr lang="nl-NL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e multimediale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8046">
                <a:tc rowSpan="7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IT "SANSOVINO" </a:t>
                      </a:r>
                      <a:endParaRPr lang="it-IT" sz="900" b="1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r>
                        <a:rPr lang="it-IT" sz="900" b="1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Oderzo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servizi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inform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aziend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relaz</a:t>
                      </a:r>
                      <a:r>
                        <a:rPr lang="de-DE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intern per </a:t>
                      </a:r>
                      <a:r>
                        <a:rPr lang="de-DE" sz="9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geotecnico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046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8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trasporti e logistica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logistica</a:t>
                      </a:r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4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"CERLETTI“</a:t>
                      </a: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c/o</a:t>
                      </a:r>
                      <a:r>
                        <a:rPr lang="it-IT" sz="9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sede di </a:t>
                      </a:r>
                      <a:r>
                        <a:rPr lang="it-IT" sz="9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00"/>
                    </a:solidFill>
                  </a:tcPr>
                </a:tc>
              </a:tr>
              <a:tr h="16859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“BRANDOLINI ROTA”</a:t>
                      </a:r>
                      <a:endParaRPr lang="it-IT" sz="900" b="1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94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81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  <a:r>
                        <a:rPr lang="it-IT" sz="900" b="0" i="0" u="none" strike="noStrike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900" b="0" i="0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europeo</a:t>
                      </a:r>
                      <a:endParaRPr lang="it-IT" sz="9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" name="CasellaDiTesto 17">
            <a:hlinkClick r:id="rId4" action="ppaction://hlinksldjump"/>
          </p:cNvPr>
          <p:cNvSpPr txBox="1"/>
          <p:nvPr/>
        </p:nvSpPr>
        <p:spPr>
          <a:xfrm>
            <a:off x="6524636" y="5072074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9" name="CasellaDiTesto 18">
            <a:hlinkClick r:id="rId4" action="ppaction://hlinksldjump"/>
          </p:cNvPr>
          <p:cNvSpPr txBox="1"/>
          <p:nvPr/>
        </p:nvSpPr>
        <p:spPr>
          <a:xfrm>
            <a:off x="6529568" y="4524127"/>
            <a:ext cx="928694" cy="138499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9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9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6236" y="864087"/>
            <a:ext cx="7399035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VITTORIO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V.TO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PIEVE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DI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SOLIGO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66654" y="1071546"/>
          <a:ext cx="7358114" cy="4830201"/>
        </p:xfrm>
        <a:graphic>
          <a:graphicData uri="http://schemas.openxmlformats.org/drawingml/2006/table">
            <a:tbl>
              <a:tblPr/>
              <a:tblGrid>
                <a:gridCol w="1537972"/>
                <a:gridCol w="1207954"/>
                <a:gridCol w="2525722"/>
                <a:gridCol w="2086466"/>
              </a:tblGrid>
              <a:tr h="140105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3194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 "BRUNO MUNARI"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artistico</a:t>
                      </a:r>
                      <a:endParaRPr lang="it-IT" sz="800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 figurative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9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9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architettura e ambiente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9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design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94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e multimediale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"BELTRAME"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8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enograstronomia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 l'ospitalità alberghiera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enogastronomia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"CITTA' DELLA VITTORIA"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telecomunicazioni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PROFESS.</a:t>
                      </a:r>
                      <a:r>
                        <a:rPr lang="it-IT" sz="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industria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LC "FLAMINIO"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"MARCO CASAGRANDE"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Pieve di </a:t>
                      </a:r>
                      <a:r>
                        <a:rPr lang="it-IT" sz="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Soligo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geotecnico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2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</a:t>
                      </a:r>
                      <a:r>
                        <a:rPr lang="it-IT" sz="8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“DANTE”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Veneto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22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0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 </a:t>
                      </a: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“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G. </a:t>
                      </a:r>
                      <a:r>
                        <a:rPr lang="it-IT" sz="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D’ARCO</a:t>
                      </a: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”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Veneto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10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>
            <a:hlinkClick r:id="rId3" action="ppaction://hlinksldjump"/>
          </p:cNvPr>
          <p:cNvSpPr txBox="1"/>
          <p:nvPr/>
        </p:nvSpPr>
        <p:spPr>
          <a:xfrm>
            <a:off x="5862503" y="872651"/>
            <a:ext cx="1589137" cy="254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6591295" y="1885950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6596074" y="3357562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6596074" y="4786322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8" name="CasellaDiTesto 17">
            <a:hlinkClick r:id="rId3" action="ppaction://hlinksldjump"/>
          </p:cNvPr>
          <p:cNvSpPr txBox="1"/>
          <p:nvPr/>
        </p:nvSpPr>
        <p:spPr>
          <a:xfrm>
            <a:off x="6596074" y="3214686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9" name="CasellaDiTesto 18">
            <a:hlinkClick r:id="rId3" action="ppaction://hlinksldjump"/>
          </p:cNvPr>
          <p:cNvSpPr txBox="1"/>
          <p:nvPr/>
        </p:nvSpPr>
        <p:spPr>
          <a:xfrm>
            <a:off x="6596074" y="3500438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6236" y="864087"/>
            <a:ext cx="7399035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VITTORIO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V.TO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PIEVE </a:t>
            </a:r>
            <a:r>
              <a:rPr lang="it-IT" sz="1200" b="1" u="none" dirty="0" err="1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DI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 SOLIGO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81958" y="2214554"/>
            <a:ext cx="1857388" cy="4462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prodotti dolciari artigianali e industriali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81958" y="3214686"/>
            <a:ext cx="1857388" cy="40011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apparati, impianti e servizi tecnici industriali e civili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81958" y="4357694"/>
            <a:ext cx="1857388" cy="4462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tecnologia del legno nelle costruzioni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10" name="CasellaDiTesto 9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hlinkClick r:id="rId3" action="ppaction://hlinksldjump"/>
              </a:rPr>
              <a:t>generale</a:t>
            </a:r>
            <a:endParaRPr lang="it-IT" sz="1000" b="1" i="1" u="none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1" name="Connettore 2 10"/>
          <p:cNvCxnSpPr>
            <a:endCxn id="7" idx="1"/>
          </p:cNvCxnSpPr>
          <p:nvPr/>
        </p:nvCxnSpPr>
        <p:spPr bwMode="auto">
          <a:xfrm>
            <a:off x="7524768" y="3357562"/>
            <a:ext cx="357190" cy="5717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>
            <a:endCxn id="8" idx="1"/>
          </p:cNvCxnSpPr>
          <p:nvPr/>
        </p:nvCxnSpPr>
        <p:spPr bwMode="auto">
          <a:xfrm flipV="1">
            <a:off x="7524768" y="4580832"/>
            <a:ext cx="357190" cy="2054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endCxn id="4" idx="1"/>
          </p:cNvCxnSpPr>
          <p:nvPr/>
        </p:nvCxnSpPr>
        <p:spPr bwMode="auto">
          <a:xfrm rot="16200000" flipH="1">
            <a:off x="7484637" y="2040371"/>
            <a:ext cx="437452" cy="3571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CasellaDiTesto 16"/>
          <p:cNvSpPr txBox="1"/>
          <p:nvPr/>
        </p:nvSpPr>
        <p:spPr>
          <a:xfrm>
            <a:off x="7881958" y="2714620"/>
            <a:ext cx="1857388" cy="446276"/>
          </a:xfrm>
          <a:prstGeom prst="rect">
            <a:avLst/>
          </a:prstGeom>
          <a:solidFill>
            <a:srgbClr val="FFFF00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promozione commerciale e pubblicitaria</a:t>
            </a:r>
            <a:endParaRPr lang="it-IT" sz="1000" b="1" u="none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81958" y="3643314"/>
            <a:ext cx="1857388" cy="254237"/>
          </a:xfrm>
          <a:prstGeom prst="rect">
            <a:avLst/>
          </a:prstGeom>
          <a:solidFill>
            <a:srgbClr val="FFFF00"/>
          </a:solidFill>
          <a:ln w="28575"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arredi e forniture d’interni</a:t>
            </a:r>
            <a:endParaRPr lang="it-IT" sz="1000" b="1" u="none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66654" y="1071547"/>
          <a:ext cx="7358114" cy="4847730"/>
        </p:xfrm>
        <a:graphic>
          <a:graphicData uri="http://schemas.openxmlformats.org/drawingml/2006/table">
            <a:tbl>
              <a:tblPr/>
              <a:tblGrid>
                <a:gridCol w="1537972"/>
                <a:gridCol w="1207954"/>
                <a:gridCol w="2525722"/>
                <a:gridCol w="2086466"/>
              </a:tblGrid>
              <a:tr h="141956">
                <a:tc>
                  <a:txBody>
                    <a:bodyPr/>
                    <a:lstStyle/>
                    <a:p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35447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 "BRUNO MUNARI"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artistico</a:t>
                      </a:r>
                      <a:endParaRPr lang="it-IT" sz="800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 figurative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4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4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architettura e ambiente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4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design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44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e multimediale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"BELTRAME"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8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enograstronomia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 l'ospitalità alberghiera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enogastronomia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"CITTA' DELLA VITTORIA"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8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telecomunicazioni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PROFESS.</a:t>
                      </a:r>
                      <a:r>
                        <a:rPr lang="it-IT" sz="8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Industria</a:t>
                      </a:r>
                      <a:endParaRPr lang="it-IT" sz="8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LC "FLAMINIO"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Veneto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"MARCO CASAGRANDE"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Pieve di </a:t>
                      </a:r>
                      <a:r>
                        <a:rPr lang="it-IT" sz="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Soligo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geotecnico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1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</a:t>
                      </a:r>
                      <a:r>
                        <a:rPr lang="it-IT" sz="8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“DANTE”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Veneto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912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19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 </a:t>
                      </a: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“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G. </a:t>
                      </a:r>
                      <a:r>
                        <a:rPr lang="it-IT" sz="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D’ARCO</a:t>
                      </a: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”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Vittorio </a:t>
                      </a:r>
                      <a:r>
                        <a:rPr lang="it-IT" sz="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Veneto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8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8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8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191" marR="4191" marT="38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CasellaDiTesto 19">
            <a:hlinkClick r:id="rId4" action="ppaction://hlinksldjump"/>
          </p:cNvPr>
          <p:cNvSpPr txBox="1"/>
          <p:nvPr/>
        </p:nvSpPr>
        <p:spPr>
          <a:xfrm>
            <a:off x="6610345" y="1905000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1" name="CasellaDiTesto 20">
            <a:hlinkClick r:id="rId4" action="ppaction://hlinksldjump"/>
          </p:cNvPr>
          <p:cNvSpPr txBox="1"/>
          <p:nvPr/>
        </p:nvSpPr>
        <p:spPr>
          <a:xfrm>
            <a:off x="6596074" y="3357562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2" name="CasellaDiTesto 21">
            <a:hlinkClick r:id="rId4" action="ppaction://hlinksldjump"/>
          </p:cNvPr>
          <p:cNvSpPr txBox="1"/>
          <p:nvPr/>
        </p:nvSpPr>
        <p:spPr>
          <a:xfrm>
            <a:off x="6596074" y="4786322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CasellaDiTesto 22">
            <a:hlinkClick r:id="rId4" action="ppaction://hlinksldjump"/>
          </p:cNvPr>
          <p:cNvSpPr txBox="1"/>
          <p:nvPr/>
        </p:nvSpPr>
        <p:spPr>
          <a:xfrm>
            <a:off x="6596074" y="3214686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CasellaDiTesto 23">
            <a:hlinkClick r:id="rId4" action="ppaction://hlinksldjump"/>
          </p:cNvPr>
          <p:cNvSpPr txBox="1"/>
          <p:nvPr/>
        </p:nvSpPr>
        <p:spPr>
          <a:xfrm>
            <a:off x="6596074" y="3500438"/>
            <a:ext cx="928694" cy="12311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8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8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25" name="Connettore 2 24"/>
          <p:cNvCxnSpPr>
            <a:stCxn id="23" idx="3"/>
            <a:endCxn id="17" idx="1"/>
          </p:cNvCxnSpPr>
          <p:nvPr/>
        </p:nvCxnSpPr>
        <p:spPr bwMode="auto">
          <a:xfrm flipV="1">
            <a:off x="7524768" y="2937758"/>
            <a:ext cx="357190" cy="33848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ttore 2 27"/>
          <p:cNvCxnSpPr>
            <a:stCxn id="24" idx="3"/>
            <a:endCxn id="18" idx="1"/>
          </p:cNvCxnSpPr>
          <p:nvPr/>
        </p:nvCxnSpPr>
        <p:spPr bwMode="auto">
          <a:xfrm>
            <a:off x="7524768" y="3561994"/>
            <a:ext cx="357190" cy="20843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637122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TREVISO . 1      </a:t>
            </a:r>
            <a:r>
              <a:rPr lang="it-IT" sz="1200" i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professionali + tecnici tecnologici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66654" y="2071678"/>
          <a:ext cx="7286676" cy="3847990"/>
        </p:xfrm>
        <a:graphic>
          <a:graphicData uri="http://schemas.openxmlformats.org/drawingml/2006/table">
            <a:tbl>
              <a:tblPr/>
              <a:tblGrid>
                <a:gridCol w="1320050"/>
                <a:gridCol w="1425654"/>
                <a:gridCol w="2428892"/>
                <a:gridCol w="2112080"/>
              </a:tblGrid>
              <a:tr h="194222">
                <a:tc>
                  <a:txBody>
                    <a:bodyPr/>
                    <a:lstStyle/>
                    <a:p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399653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"GIORGI"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 "FERMI"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r>
                        <a:rPr lang="it-IT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odontotecnico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1942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1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meccanica meccatronica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chimica, materiali e biotecnologie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chimica, materiali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"F. BESTA"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19133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"ALBERINI" </a:t>
                      </a:r>
                      <a:r>
                        <a:rPr lang="it-IT" sz="1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Villorba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enograstronomia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 l'ospitalità alberghiera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enogastronomia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8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"PALLADIO"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 e comunicazione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</a:t>
                      </a:r>
                      <a:r>
                        <a:rPr lang="it-IT" sz="10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“</a:t>
                      </a: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FLEMING”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trasporti e logistica</a:t>
                      </a:r>
                      <a:endParaRPr lang="it-IT" sz="1000" i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conduzione del mezzo</a:t>
                      </a:r>
                      <a:endParaRPr lang="it-IT" sz="100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asellaDiTesto 5">
            <a:hlinkClick r:id="rId3" action="ppaction://hlinksldjump"/>
          </p:cNvPr>
          <p:cNvSpPr txBox="1"/>
          <p:nvPr/>
        </p:nvSpPr>
        <p:spPr>
          <a:xfrm>
            <a:off x="5881694" y="1643050"/>
            <a:ext cx="1589137" cy="254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6453198" y="492919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6524636" y="414338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6524636" y="271462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637122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TREVISO . 1      </a:t>
            </a:r>
            <a:r>
              <a:rPr lang="it-IT" sz="1200" i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professionali + tecnici tecnologici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81958" y="2143116"/>
            <a:ext cx="1857388" cy="40011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apparati, impianti e servizi tecnici industriali e civili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881958" y="4786322"/>
            <a:ext cx="1857388" cy="44627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tecnologia del legno nelle costruzioni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10" name="CasellaDiTesto 9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hlinkClick r:id="rId4" action="ppaction://hlinksldjump"/>
              </a:rPr>
              <a:t>generale</a:t>
            </a:r>
            <a:endParaRPr lang="it-IT" sz="1000" b="1" i="1" u="none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1" name="Connettore 2 10"/>
          <p:cNvCxnSpPr>
            <a:endCxn id="7" idx="1"/>
          </p:cNvCxnSpPr>
          <p:nvPr/>
        </p:nvCxnSpPr>
        <p:spPr bwMode="auto">
          <a:xfrm rot="5400000" flipH="1" flipV="1">
            <a:off x="7446201" y="2350301"/>
            <a:ext cx="442887" cy="42862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>
            <a:endCxn id="8" idx="1"/>
          </p:cNvCxnSpPr>
          <p:nvPr/>
        </p:nvCxnSpPr>
        <p:spPr bwMode="auto">
          <a:xfrm>
            <a:off x="7453330" y="5000636"/>
            <a:ext cx="428628" cy="882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stCxn id="22" idx="3"/>
            <a:endCxn id="15" idx="1"/>
          </p:cNvCxnSpPr>
          <p:nvPr/>
        </p:nvCxnSpPr>
        <p:spPr bwMode="auto">
          <a:xfrm flipV="1">
            <a:off x="7453330" y="3652138"/>
            <a:ext cx="428628" cy="56818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asellaDiTesto 13"/>
          <p:cNvSpPr txBox="1"/>
          <p:nvPr/>
        </p:nvSpPr>
        <p:spPr>
          <a:xfrm>
            <a:off x="7881958" y="2714620"/>
            <a:ext cx="1857388" cy="44627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manutenzione dei mezzi di trasporto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881958" y="3429000"/>
            <a:ext cx="1857388" cy="44627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promozione commerciale e pubblicitaria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21" name="Connettore 2 20"/>
          <p:cNvCxnSpPr>
            <a:endCxn id="14" idx="1"/>
          </p:cNvCxnSpPr>
          <p:nvPr/>
        </p:nvCxnSpPr>
        <p:spPr bwMode="auto">
          <a:xfrm>
            <a:off x="7453330" y="2786058"/>
            <a:ext cx="428628" cy="1517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66654" y="2071678"/>
          <a:ext cx="7286676" cy="3847990"/>
        </p:xfrm>
        <a:graphic>
          <a:graphicData uri="http://schemas.openxmlformats.org/drawingml/2006/table">
            <a:tbl>
              <a:tblPr/>
              <a:tblGrid>
                <a:gridCol w="1320050"/>
                <a:gridCol w="1425654"/>
                <a:gridCol w="2428892"/>
                <a:gridCol w="2112080"/>
              </a:tblGrid>
              <a:tr h="194222">
                <a:tc>
                  <a:txBody>
                    <a:bodyPr/>
                    <a:lstStyle/>
                    <a:p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399653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"GIORGI"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 "FERMI"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r>
                        <a:rPr lang="it-IT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odontotecnico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1942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1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meccanica meccatronica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chimica, materiali e biotecnologie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chimica, materiali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"F. BESTA"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7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19133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"ALBERINI" </a:t>
                      </a:r>
                      <a:r>
                        <a:rPr lang="it-IT" sz="10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Villorba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enograstronomia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 l'ospitalità alberghiera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enogastronomia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3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8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"PALLADIO"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</a:tr>
              <a:tr h="20882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 e comunicazione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</a:t>
                      </a:r>
                      <a:r>
                        <a:rPr lang="it-IT" sz="10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“</a:t>
                      </a: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FLEMING”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trasporti e logistica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conduzione del mezzo</a:t>
                      </a:r>
                      <a:endParaRPr lang="it-IT" sz="1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CasellaDiTesto 19">
            <a:hlinkClick r:id="rId5" action="ppaction://hlinksldjump"/>
          </p:cNvPr>
          <p:cNvSpPr txBox="1"/>
          <p:nvPr/>
        </p:nvSpPr>
        <p:spPr>
          <a:xfrm>
            <a:off x="6453198" y="492919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2" name="CasellaDiTesto 21">
            <a:hlinkClick r:id="rId5" action="ppaction://hlinksldjump"/>
          </p:cNvPr>
          <p:cNvSpPr txBox="1"/>
          <p:nvPr/>
        </p:nvSpPr>
        <p:spPr>
          <a:xfrm>
            <a:off x="6524636" y="414338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CasellaDiTesto 22">
            <a:hlinkClick r:id="rId5" action="ppaction://hlinksldjump"/>
          </p:cNvPr>
          <p:cNvSpPr txBox="1"/>
          <p:nvPr/>
        </p:nvSpPr>
        <p:spPr>
          <a:xfrm>
            <a:off x="6524636" y="271462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6236" y="864087"/>
            <a:ext cx="6358400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TREVISO . 2     </a:t>
            </a:r>
            <a:r>
              <a:rPr lang="it-IT" sz="1200" i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tecnici economici + misti (tecnici-licei) 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38092" y="1643050"/>
          <a:ext cx="7293160" cy="4161976"/>
        </p:xfrm>
        <a:graphic>
          <a:graphicData uri="http://schemas.openxmlformats.org/drawingml/2006/table">
            <a:tbl>
              <a:tblPr/>
              <a:tblGrid>
                <a:gridCol w="1232646"/>
                <a:gridCol w="1216929"/>
                <a:gridCol w="2829960"/>
                <a:gridCol w="2013625"/>
              </a:tblGrid>
              <a:tr h="187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18710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ITC "RICCATI-LUZZATTI" Treviso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aziendali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6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ITT "MAZZOTTI"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turismo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 "PLANCK"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Villorba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elettrotecnica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telecomunicazioni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1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69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GALILEI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69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 sportivo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80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 ambiente</a:t>
                      </a:r>
                      <a:r>
                        <a:rPr lang="it-IT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territorio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0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ASTORI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MOGLIANO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1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4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finanza, marketing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1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TECNICO TECNOLOGICO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809596" y="2285992"/>
            <a:ext cx="9096404" cy="28575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3400" b="0" i="0" u="sng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17"/>
          <p:cNvSpPr txBox="1"/>
          <p:nvPr/>
        </p:nvSpPr>
        <p:spPr>
          <a:xfrm>
            <a:off x="738158" y="714356"/>
            <a:ext cx="9167842" cy="3576675"/>
          </a:xfrm>
          <a:prstGeom prst="rect">
            <a:avLst/>
          </a:prstGeom>
          <a:noFill/>
        </p:spPr>
        <p:txBody>
          <a:bodyPr wrap="square" lIns="67364" tIns="33682" rIns="67364" bIns="33682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u="sng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2000" b="1" u="none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AVVERTENZA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200" b="1" i="1" u="none" dirty="0" smtClean="0">
              <a:solidFill>
                <a:srgbClr val="006699"/>
              </a:solidFill>
              <a:latin typeface="Arial Narrow" pitchFamily="34" charset="0"/>
              <a:cs typeface="Arial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  <a:cs typeface="Arial" pitchFamily="34" charset="0"/>
              </a:rPr>
              <a:t>Il presente documento riporta gli 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  <a:cs typeface="Arial" pitchFamily="34" charset="0"/>
              </a:rPr>
              <a:t>indirizzi autorizzati 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  <a:cs typeface="Arial" pitchFamily="34" charset="0"/>
              </a:rPr>
              <a:t>dalle apposite delibere regionali per l’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  <a:cs typeface="Arial" pitchFamily="34" charset="0"/>
              </a:rPr>
              <a:t>anno scolastico 2013/2014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DGR 2391 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/ 27.11.2012 (offerta formativa);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DGR 2893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 / 28.12.2012 (dimensionamento rete scolastica)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DGR 351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 / 19.03.2013 (licei ad indirizzo sportivo)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Decreto USR 14075/C19a 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/ 30.09.2013 (aggiornamento scuole non statali)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i="1" u="none" dirty="0" smtClean="0">
                <a:solidFill>
                  <a:srgbClr val="006699"/>
                </a:solidFill>
                <a:latin typeface="Arial Narrow" pitchFamily="34" charset="0"/>
              </a:rPr>
              <a:t>L</a:t>
            </a:r>
            <a:r>
              <a:rPr lang="it-IT" sz="1400" i="1" u="none" dirty="0" smtClean="0">
                <a:solidFill>
                  <a:srgbClr val="006699"/>
                </a:solidFill>
                <a:latin typeface="Arial Narrow" pitchFamily="34" charset="0"/>
              </a:rPr>
              <a:t>e </a:t>
            </a:r>
            <a:r>
              <a:rPr lang="it-IT" sz="1400" b="1" i="1" u="none" dirty="0" smtClean="0">
                <a:solidFill>
                  <a:srgbClr val="006699"/>
                </a:solidFill>
                <a:latin typeface="Arial Narrow" pitchFamily="34" charset="0"/>
              </a:rPr>
              <a:t>novità</a:t>
            </a:r>
            <a:r>
              <a:rPr lang="it-IT" sz="1400" i="1" u="none" dirty="0" smtClean="0">
                <a:solidFill>
                  <a:srgbClr val="006699"/>
                </a:solidFill>
                <a:latin typeface="Arial Narrow" pitchFamily="34" charset="0"/>
              </a:rPr>
              <a:t> introdotte nell’</a:t>
            </a:r>
            <a:r>
              <a:rPr lang="it-IT" sz="1400" i="1" u="none" dirty="0" err="1" smtClean="0">
                <a:solidFill>
                  <a:srgbClr val="006699"/>
                </a:solidFill>
                <a:latin typeface="Arial Narrow" pitchFamily="34" charset="0"/>
              </a:rPr>
              <a:t>a.s.</a:t>
            </a:r>
            <a:r>
              <a:rPr lang="it-IT" sz="1400" i="1" u="none" dirty="0" smtClean="0">
                <a:solidFill>
                  <a:srgbClr val="006699"/>
                </a:solidFill>
                <a:latin typeface="Arial Narrow" pitchFamily="34" charset="0"/>
              </a:rPr>
              <a:t> 2013 2014 sono evidenziate </a:t>
            </a:r>
            <a:r>
              <a:rPr lang="it-IT" sz="1400" b="1" i="1" u="none" dirty="0" smtClean="0">
                <a:solidFill>
                  <a:srgbClr val="006699"/>
                </a:solidFill>
                <a:latin typeface="Arial Narrow" pitchFamily="34" charset="0"/>
              </a:rPr>
              <a:t>da pag 6 a pag 20 </a:t>
            </a:r>
            <a:r>
              <a:rPr lang="it-IT" sz="1400" i="1" u="none" dirty="0" smtClean="0">
                <a:solidFill>
                  <a:srgbClr val="006699"/>
                </a:solidFill>
                <a:latin typeface="Arial Narrow" pitchFamily="34" charset="0"/>
              </a:rPr>
              <a:t>nelle </a:t>
            </a:r>
            <a:r>
              <a:rPr lang="it-IT" sz="1400" b="1" i="1" u="none" dirty="0" smtClean="0">
                <a:solidFill>
                  <a:srgbClr val="006699"/>
                </a:solidFill>
                <a:latin typeface="Arial Narrow" pitchFamily="34" charset="0"/>
              </a:rPr>
              <a:t>caselle con campitura gialla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400" b="1" i="1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Per  quanto riguarda invece gli 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indirizzi che saranno attivati nell’anno scolastico 2014/2015 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è necessario attendere la conclusione dell’iter di approvazione da parte della Regione e la successiva  pubblicazione delle relative delibere, che avviene normalmente con i seguenti tempi: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per l’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istruzione statale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: a fine anno (fine novembre – gennaio)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per l’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istruzione non statale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: settembre - ottobre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 sz="14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Si rimanda pertanto ai </a:t>
            </a:r>
            <a:r>
              <a:rPr lang="it-IT" sz="1400" b="1" u="none" dirty="0" smtClean="0">
                <a:solidFill>
                  <a:srgbClr val="006699"/>
                </a:solidFill>
                <a:latin typeface="Arial Narrow" pitchFamily="34" charset="0"/>
              </a:rPr>
              <a:t>siti regionali </a:t>
            </a:r>
            <a:r>
              <a:rPr lang="it-IT" sz="1400" u="none" dirty="0" smtClean="0">
                <a:solidFill>
                  <a:srgbClr val="006699"/>
                </a:solidFill>
                <a:latin typeface="Arial Narrow" pitchFamily="34" charset="0"/>
              </a:rPr>
              <a:t>dove sarà possibile scaricare i provvedimenti non appena saranno pubblicati.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809596" y="4214818"/>
            <a:ext cx="9096404" cy="1569660"/>
          </a:xfrm>
          <a:prstGeom prst="rect">
            <a:avLst/>
          </a:prstGeom>
          <a:solidFill>
            <a:srgbClr val="006699"/>
          </a:solidFill>
        </p:spPr>
        <p:txBody>
          <a:bodyPr wrap="square">
            <a:spAutoFit/>
          </a:bodyPr>
          <a:lstStyle/>
          <a:p>
            <a:r>
              <a:rPr lang="it-IT" sz="1200" u="none" dirty="0" smtClean="0">
                <a:latin typeface="Arial Narrow" pitchFamily="34" charset="0"/>
              </a:rPr>
              <a:t>ISTRUZIONE STATALE:</a:t>
            </a:r>
            <a:endParaRPr lang="it-IT" sz="1200" dirty="0" smtClean="0">
              <a:latin typeface="Arial Narrow" pitchFamily="34" charset="0"/>
              <a:hlinkClick r:id="rId3"/>
            </a:endParaRPr>
          </a:p>
          <a:p>
            <a:r>
              <a:rPr lang="it-IT" sz="1200" dirty="0" smtClean="0">
                <a:latin typeface="Arial Narrow" pitchFamily="34" charset="0"/>
                <a:hlinkClick r:id="rId3"/>
              </a:rPr>
              <a:t>http://www.regione.veneto.it/web/istruzione/rete_scolastica_regionale</a:t>
            </a:r>
            <a:endParaRPr lang="it-IT" sz="1200" dirty="0" smtClean="0">
              <a:latin typeface="Arial Narrow" pitchFamily="34" charset="0"/>
            </a:endParaRPr>
          </a:p>
          <a:p>
            <a:endParaRPr lang="it-IT" sz="1200" u="none" dirty="0" smtClean="0">
              <a:latin typeface="Arial Narrow" pitchFamily="34" charset="0"/>
            </a:endParaRPr>
          </a:p>
          <a:p>
            <a:r>
              <a:rPr lang="it-IT" sz="1200" u="none" dirty="0" smtClean="0">
                <a:latin typeface="Arial Narrow" pitchFamily="34" charset="0"/>
              </a:rPr>
              <a:t>ISTRUZIONE NON STATALE:</a:t>
            </a:r>
            <a:endParaRPr lang="it-IT" sz="1200" dirty="0" smtClean="0">
              <a:latin typeface="Arial Narrow" pitchFamily="34" charset="0"/>
              <a:hlinkClick r:id="rId3"/>
            </a:endParaRPr>
          </a:p>
          <a:p>
            <a:r>
              <a:rPr lang="it-IT" sz="1200" dirty="0" smtClean="0">
                <a:latin typeface="Arial Narrow" pitchFamily="34" charset="0"/>
                <a:hlinkClick r:id="rId4"/>
              </a:rPr>
              <a:t>http://www.istruzioneveneto.it/</a:t>
            </a:r>
            <a:r>
              <a:rPr lang="it-IT" sz="1200" dirty="0" err="1" smtClean="0">
                <a:latin typeface="Arial Narrow" pitchFamily="34" charset="0"/>
                <a:hlinkClick r:id="rId4"/>
              </a:rPr>
              <a:t>wpusr</a:t>
            </a:r>
            <a:r>
              <a:rPr lang="it-IT" sz="1200" dirty="0" smtClean="0">
                <a:latin typeface="Arial Narrow" pitchFamily="34" charset="0"/>
                <a:hlinkClick r:id="rId4"/>
              </a:rPr>
              <a:t>/</a:t>
            </a:r>
            <a:r>
              <a:rPr lang="it-IT" sz="1200" dirty="0" err="1" smtClean="0">
                <a:latin typeface="Arial Narrow" pitchFamily="34" charset="0"/>
                <a:hlinkClick r:id="rId4"/>
              </a:rPr>
              <a:t>archives</a:t>
            </a:r>
            <a:r>
              <a:rPr lang="it-IT" sz="1200" dirty="0" smtClean="0">
                <a:latin typeface="Arial Narrow" pitchFamily="34" charset="0"/>
                <a:hlinkClick r:id="rId4"/>
              </a:rPr>
              <a:t>/</a:t>
            </a:r>
            <a:r>
              <a:rPr lang="it-IT" sz="1200" dirty="0" err="1" smtClean="0">
                <a:latin typeface="Arial Narrow" pitchFamily="34" charset="0"/>
                <a:hlinkClick r:id="rId4"/>
              </a:rPr>
              <a:t>category</a:t>
            </a:r>
            <a:r>
              <a:rPr lang="it-IT" sz="1200" dirty="0" smtClean="0">
                <a:latin typeface="Arial Narrow" pitchFamily="34" charset="0"/>
                <a:hlinkClick r:id="rId4"/>
              </a:rPr>
              <a:t>/</a:t>
            </a:r>
            <a:r>
              <a:rPr lang="it-IT" sz="1200" dirty="0" err="1" smtClean="0">
                <a:latin typeface="Arial Narrow" pitchFamily="34" charset="0"/>
                <a:hlinkClick r:id="rId4"/>
              </a:rPr>
              <a:t>scuole-non-statali</a:t>
            </a:r>
            <a:r>
              <a:rPr lang="it-IT" sz="1200" dirty="0" smtClean="0">
                <a:latin typeface="Arial Narrow" pitchFamily="34" charset="0"/>
              </a:rPr>
              <a:t> </a:t>
            </a:r>
            <a:endParaRPr lang="it-IT" sz="1200" u="none" dirty="0" smtClean="0">
              <a:latin typeface="Arial Narrow" pitchFamily="34" charset="0"/>
            </a:endParaRPr>
          </a:p>
          <a:p>
            <a:endParaRPr lang="it-IT" sz="1200" u="none" dirty="0" smtClean="0">
              <a:latin typeface="Arial Narrow" pitchFamily="34" charset="0"/>
            </a:endParaRPr>
          </a:p>
          <a:p>
            <a:r>
              <a:rPr lang="it-IT" sz="1200" u="none" dirty="0" smtClean="0">
                <a:latin typeface="Arial Narrow" pitchFamily="34" charset="0"/>
              </a:rPr>
              <a:t>FORMAZIONE PROFESSIONALE:</a:t>
            </a:r>
            <a:endParaRPr lang="it-IT" sz="1200" dirty="0" smtClean="0">
              <a:latin typeface="Arial Narrow" pitchFamily="34" charset="0"/>
            </a:endParaRPr>
          </a:p>
          <a:p>
            <a:r>
              <a:rPr lang="it-IT" sz="1200" dirty="0" smtClean="0">
                <a:latin typeface="Arial Narrow" pitchFamily="34" charset="0"/>
                <a:hlinkClick r:id="rId5"/>
              </a:rPr>
              <a:t>http://www.regione.veneto.it/web/formazione/</a:t>
            </a:r>
            <a:r>
              <a:rPr lang="it-IT" sz="1200" dirty="0" err="1" smtClean="0">
                <a:latin typeface="Arial Narrow" pitchFamily="34" charset="0"/>
                <a:hlinkClick r:id="rId5"/>
              </a:rPr>
              <a:t>moduli-fi</a:t>
            </a:r>
            <a:endParaRPr lang="it-IT" sz="1200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5766365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TREVISO </a:t>
            </a:r>
            <a:r>
              <a:rPr lang="it-IT" sz="1200" b="1" i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3    </a:t>
            </a:r>
            <a:r>
              <a:rPr lang="it-IT" sz="1200" i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licei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166654" y="1142985"/>
          <a:ext cx="7286676" cy="4755375"/>
        </p:xfrm>
        <a:graphic>
          <a:graphicData uri="http://schemas.openxmlformats.org/drawingml/2006/table">
            <a:tbl>
              <a:tblPr/>
              <a:tblGrid>
                <a:gridCol w="1320050"/>
                <a:gridCol w="1425654"/>
                <a:gridCol w="2428892"/>
                <a:gridCol w="2112080"/>
              </a:tblGrid>
              <a:tr h="146408"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15903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"DUCA DEGLI ABRUZZI" Treviso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LC "A. CANOVA"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90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artistico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 figurative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architettura e ambiente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design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multimedia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scenografia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4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 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807" marR="5807" marT="53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3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LS 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GIUSEPPE BERTO" </a:t>
                      </a:r>
                      <a:r>
                        <a:rPr lang="it-IT" sz="9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Mogliano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Veneto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63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linguistico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749"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 dirty="0">
                          <a:latin typeface="Arial" pitchFamily="34" charset="0"/>
                          <a:cs typeface="Arial" pitchFamily="34" charset="0"/>
                        </a:rPr>
                        <a:t>LS "L. DA </a:t>
                      </a:r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VINCI“</a:t>
                      </a:r>
                    </a:p>
                    <a:p>
                      <a:pPr algn="ctr" fontAlgn="b"/>
                      <a:r>
                        <a:rPr lang="it-IT" sz="900" b="1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Treviso  </a:t>
                      </a:r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749">
                <a:tc vMerge="1">
                  <a:txBody>
                    <a:bodyPr/>
                    <a:lstStyle/>
                    <a:p>
                      <a:pPr algn="ctr" fontAlgn="b"/>
                      <a:endParaRPr lang="it-IT" sz="14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scienze </a:t>
                      </a:r>
                      <a:r>
                        <a:rPr lang="it-IT" sz="9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749">
                <a:tc vMerge="1">
                  <a:txBody>
                    <a:bodyPr/>
                    <a:lstStyle/>
                    <a:p>
                      <a:pPr algn="ctr" fontAlgn="b"/>
                      <a:endParaRPr lang="it-IT" sz="900" b="1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9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 sportivo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</a:t>
                      </a: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CANOSSIANE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  <a:endParaRPr lang="it-IT" sz="9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MAZZINI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  <a:endParaRPr lang="it-IT" sz="9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sociale</a:t>
                      </a:r>
                    </a:p>
                  </a:txBody>
                  <a:tcPr marL="3140" marR="3140" marT="28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08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“PIO X”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Treviso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0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92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921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  <a:endParaRPr lang="it-IT" sz="9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  <a:r>
                        <a:rPr lang="it-IT" sz="900" i="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900" i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europeo</a:t>
                      </a:r>
                      <a:endParaRPr lang="it-IT" sz="900" i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91" marR="9191" marT="84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523976" y="857232"/>
            <a:ext cx="2786081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b="1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tutti gli </a:t>
            </a:r>
            <a:r>
              <a:rPr lang="it-IT" sz="1200" b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ISTITUTI STATALI</a:t>
            </a:r>
            <a:endParaRPr lang="it-IT" sz="12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1523976" y="857232"/>
            <a:ext cx="2786081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b="1" i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tutti gli </a:t>
            </a:r>
            <a:r>
              <a:rPr lang="it-IT" sz="1200" b="1" u="none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ISTITUTI PARITARI</a:t>
            </a:r>
            <a:endParaRPr lang="it-IT" sz="1200" b="1" u="non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31424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38092" y="1000108"/>
            <a:ext cx="1714512" cy="1914681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istruzione professionale, nell’indirizzo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Servizi per l’agricoltura e lo sviluppo rurale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”, possiede competenze relative alla valorizzazione, produzione e commercializzazione dei prodotti agrari ed agroindustriali.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32" y="1000108"/>
            <a:ext cx="5214975" cy="48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31424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b="12062"/>
          <a:stretch>
            <a:fillRect/>
          </a:stretch>
        </p:blipFill>
        <p:spPr bwMode="auto">
          <a:xfrm>
            <a:off x="809596" y="928670"/>
            <a:ext cx="6000792" cy="49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1519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166654" y="928670"/>
            <a:ext cx="2500330" cy="4869336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istruzione professionale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dell’indirizzo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Servizi socio-sanitari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” possiede le competenze necessarie per organizzare ed attuare interventi adeguati alle esigenze socio-sanitarie di persone e comunità, per la promozione della salute e del benessere </a:t>
            </a:r>
            <a:r>
              <a:rPr lang="it-IT" sz="1200" u="none" dirty="0" err="1" smtClean="0">
                <a:solidFill>
                  <a:srgbClr val="006699"/>
                </a:solidFill>
                <a:latin typeface="Arial Narrow" pitchFamily="34" charset="0"/>
              </a:rPr>
              <a:t>bio-psico-sociale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. </a:t>
            </a:r>
          </a:p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istruzione professionale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,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Arti ausiliarie delle professioni sanitarie, Ottico”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dell’indirizzo “Servizi socio-sanitari”, possiede le competenze di ottica ed oftalmica necessarie per realizzare, nel laboratorio oftalmico, ogni tipo di soluzione ottica personalizzata e per confezionare, mantenere e commercializzare occhiali e lenti, nel rispetto della normativa vigente.  </a:t>
            </a:r>
          </a:p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istruzione professionale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dell’indirizzo “Servizi socio-sanitari”, nell’articolazione ““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Arti ausiliarie delle professioni sanitarie, Odontotecnico”,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possiede le competenze necessarie per predisporre, nel laboratorio odontotecnico, nel rispetto della normativa vigente, apparecchi di protesi dentaria, su modelli forniti da professionisti sanitari abilitati.</a:t>
            </a:r>
            <a:endParaRPr lang="it-IT" sz="1200" u="none" dirty="0">
              <a:solidFill>
                <a:srgbClr val="006699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36" y="928670"/>
            <a:ext cx="46927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1519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928670"/>
            <a:ext cx="450059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3952868" y="928670"/>
            <a:ext cx="653068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1  &gt;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nextslide"/>
              </a:rPr>
              <a:t>[2]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1519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1000108"/>
            <a:ext cx="3786214" cy="48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3196" y="928670"/>
            <a:ext cx="3571868" cy="50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10"/>
          <p:cNvSpPr txBox="1"/>
          <p:nvPr/>
        </p:nvSpPr>
        <p:spPr>
          <a:xfrm>
            <a:off x="3952868" y="928670"/>
            <a:ext cx="670083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previousslide"/>
              </a:rPr>
              <a:t>[1]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&lt;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71614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2632" y="1857364"/>
            <a:ext cx="4013574" cy="40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166654" y="928670"/>
            <a:ext cx="3357586" cy="4977058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istruzione professionale nell’indirizzo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Servizi per l’enogastronomia e l’ospitalità alberghiera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 ha specifiche competenze tecniche, economiche e normative nelle filiere dell’enogastronomia e dell’ospitalità alberghiera, nei cui ambiti interviene in tutto il ciclo di organizzazione e gestione dei servizi. 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L’indirizzo presenta le articolazioni: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Enogastronomia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”,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Servizi di sala e di vendita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 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Accoglienza turistica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”, nelle quali il profilo viene orientato e declinato. 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Nell’articolazione dell’“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Enogastronomia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”, il Diplomato è in grado di intervenire nella valorizzazione, produzione, trasformazione, conservazione e presentazione dei prodotti enogastronomici; operare nel sistema produttivo promuovendo le tradizioni locali, nazionali e internazionali, e individuando le nuove tendenze enogastronomiche. 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Servizi di sala e di vendita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”, il diplomato è in grado di svolgere attività operative e gestionali in relazione all’amministrazione, produzione, organizzazione, erogazione e vendita di prodotti e servizi enogastronomici; interpretare lo sviluppo delle filiere enogastronomiche per adeguare la produzione e la vendita in relazione alla richiesta dei mercati e della clientela, valorizzando i prodotti tipici. 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Accoglienza turistica”,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il diplomato è in grado di intervenire nei diversi ambiti delle attività di ricevimento, di gestire e organizzare i servizi in relazione alla domanda stagionale e alle esigenze della clientela; di promuovere i servizi di accoglienza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</a:rPr>
              <a:t>turistico-alberghiera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 anche attraverso la progettazione di prodotti turistici che valorizzino le risorse del territorio.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54" y="928670"/>
            <a:ext cx="3643338" cy="501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e 2"/>
          <p:cNvSpPr/>
          <p:nvPr/>
        </p:nvSpPr>
        <p:spPr bwMode="auto">
          <a:xfrm>
            <a:off x="7728537" y="71614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68" y="1714488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8259" y="1396605"/>
          <a:ext cx="7347011" cy="4494060"/>
        </p:xfrm>
        <a:graphic>
          <a:graphicData uri="http://schemas.openxmlformats.org/drawingml/2006/table">
            <a:tbl>
              <a:tblPr/>
              <a:tblGrid>
                <a:gridCol w="1623649"/>
                <a:gridCol w="3760419"/>
                <a:gridCol w="1962943"/>
              </a:tblGrid>
              <a:tr h="2941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 pitchFamily="34" charset="0"/>
                          <a:cs typeface="Arial" pitchFamily="34" charset="0"/>
                        </a:rPr>
                        <a:t>ARTICOLAZIONE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 IND ART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manut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assist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tecn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IND ART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industria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IND ART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artigianato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serv agric e svil rur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per l'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enograstronomia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l'ospitalità alberghiera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enogastronomia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per l'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enograstronomia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l'ospitalità alberghiera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servizi sala e vendita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per l'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enograstronomia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l'ospitalità alberghiera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accoglienza turistica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socio-sanitari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ottico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81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P SERV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odontotecnico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925749" y="917099"/>
            <a:ext cx="5425953" cy="452743"/>
          </a:xfrm>
          <a:prstGeom prst="rect">
            <a:avLst/>
          </a:prstGeom>
          <a:noFill/>
        </p:spPr>
        <p:txBody>
          <a:bodyPr wrap="none" lIns="67364" tIns="33682" rIns="67364" bIns="33682" rtlCol="0">
            <a:spAutoFit/>
          </a:bodyPr>
          <a:lstStyle/>
          <a:p>
            <a:r>
              <a:rPr lang="it-IT" b="1" u="non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 NUOVI ISTITUTI PROFESSIONALI</a:t>
            </a:r>
            <a:endParaRPr lang="it-IT" b="1" u="none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91709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22" y="922656"/>
            <a:ext cx="4857784" cy="492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38092" y="928671"/>
            <a:ext cx="2143140" cy="3929089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istruzione professionale nell’indirizzo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Servizi Commerciali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“ ha competenze professionali che gli consentono di supportare operativamente le aziende del settore sia nella gestione dei processi amministrativi e commerciali sia nell’attività di promozione delle vendite. In tali competenze rientrano anche quelle riguardanti la promozione dell’immagine aziendale attraverso l’utilizzo delle diverse tipologie di strumenti di comunicazione, compresi quelli pubblicitari. </a:t>
            </a:r>
          </a:p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Si orienta nell’ambito socio-economico del proprio territorio e nella rete di interconnessioni che collega fenomeni e soggetti della propria regione con contesti nazionali ed internazionali.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91709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857232"/>
            <a:ext cx="4857784" cy="498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11805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794" y="1357298"/>
            <a:ext cx="5286412" cy="448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238092" y="1000108"/>
            <a:ext cx="1928826" cy="3946007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istruzione professionale nell’indirizzo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</a:rPr>
              <a:t>Manutenzione e assistenza tecnica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” possiede le competenze per gestire, organizzare ed effettuare interventi di installazione e manutenzione ordinaria, di diagnostica, riparazione e collaudo relativamente a piccoli sistemi, impianti e apparati tecnici, anche marittimi. </a:t>
            </a:r>
          </a:p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Le sue competenze tecnico-professionali sono riferite alle filiere dei settori produttivi generali (elettronica, elettrotecnica, meccanica, termotecnica ed altri) e specificamente sviluppate in relazione alle esigenze espresse dal territorio.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11805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72" y="928670"/>
            <a:ext cx="5211820" cy="50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131900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3343" y="1857364"/>
            <a:ext cx="5082863" cy="39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63837" y="917098"/>
            <a:ext cx="2288833" cy="4992447"/>
          </a:xfrm>
          <a:prstGeom prst="rect">
            <a:avLst/>
          </a:prstGeom>
        </p:spPr>
        <p:txBody>
          <a:bodyPr wrap="square" lIns="67364" tIns="33682" rIns="67364" bIns="33682">
            <a:spAutoFit/>
          </a:bodyPr>
          <a:lstStyle/>
          <a:p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Il Diplomato di istruzione professionale nell’indirizzo “</a:t>
            </a:r>
            <a:r>
              <a:rPr lang="it-IT" sz="1000" b="1" u="none" dirty="0" smtClean="0">
                <a:solidFill>
                  <a:srgbClr val="006699"/>
                </a:solidFill>
                <a:latin typeface="Arial Narrow" pitchFamily="34" charset="0"/>
              </a:rPr>
              <a:t>Produzioni industriali e artigianali</a:t>
            </a:r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” interviene nei processi di lavorazione, fabbricazione, assemblaggio e commercializzazione di prodotti industriali e artigianali.</a:t>
            </a:r>
          </a:p>
          <a:p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Le sue competenze tecnico-professionali sono riferite alle filiere dei settori produttivi generali (economia del mare, abbigliamento, industria del mobile e dell’arredamento, grafica industriale, edilizia, industria chimico-biologica, produzioni multimediali, cinematografiche e televisive ed altri) e specificamente sviluppate in relazione alle esigenze espresse dal territorio.</a:t>
            </a:r>
          </a:p>
          <a:p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L’indirizzo prevede le articolazioni “</a:t>
            </a:r>
            <a:r>
              <a:rPr lang="it-IT" sz="1000" b="1" u="none" dirty="0" smtClean="0">
                <a:solidFill>
                  <a:srgbClr val="006699"/>
                </a:solidFill>
                <a:latin typeface="Arial Narrow" pitchFamily="34" charset="0"/>
              </a:rPr>
              <a:t>Industria” e “Artigianato”, </a:t>
            </a:r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nelle quali il profilo viene orientato e declinato.</a:t>
            </a:r>
          </a:p>
          <a:p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000" b="1" u="none" dirty="0" smtClean="0">
                <a:solidFill>
                  <a:srgbClr val="006699"/>
                </a:solidFill>
                <a:latin typeface="Arial Narrow" pitchFamily="34" charset="0"/>
              </a:rPr>
              <a:t>Industria</a:t>
            </a:r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”, vengono applicate e approfondite le metodiche tipiche della produzione e dell’organizzazione industriale, per intervenire nei diversi segmenti che la caratterizzano, avvalendosi dell’innovazione tecnologica.</a:t>
            </a:r>
          </a:p>
          <a:p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000" b="1" u="none" dirty="0" smtClean="0">
                <a:solidFill>
                  <a:srgbClr val="006699"/>
                </a:solidFill>
                <a:latin typeface="Arial Narrow" pitchFamily="34" charset="0"/>
              </a:rPr>
              <a:t>Artigianato</a:t>
            </a:r>
            <a:r>
              <a:rPr lang="it-IT" sz="1000" u="none" dirty="0" smtClean="0">
                <a:solidFill>
                  <a:srgbClr val="006699"/>
                </a:solidFill>
                <a:latin typeface="Arial Narrow" pitchFamily="34" charset="0"/>
              </a:rPr>
              <a:t>”, vengono sviluppati e approfonditi gli aspetti relativi all’ideazione, progettazione, realizzazione e commercializzazione di oggetti e sistemi di oggetti, prodotti anche su commissione, con attenzione agli aspetti connessi all’innovazione, sotto il profilo creativo e tecnico e alle produzioni tipiche locali.</a:t>
            </a:r>
            <a:endParaRPr lang="it-IT" sz="1000" u="none" dirty="0">
              <a:solidFill>
                <a:srgbClr val="0066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131900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928670"/>
            <a:ext cx="5351403" cy="502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 bwMode="auto">
          <a:xfrm>
            <a:off x="7728537" y="151995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2208"/>
          <a:stretch>
            <a:fillRect/>
          </a:stretch>
        </p:blipFill>
        <p:spPr bwMode="auto">
          <a:xfrm>
            <a:off x="3309926" y="2214554"/>
            <a:ext cx="434665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66654" y="928670"/>
            <a:ext cx="321471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Il  Diplomato in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“Amministrazione, Finanza e Marketing”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ha competenze generali nel campo dei macrofenomeni economici nazionali ed internazionali, della normativa civilistica e fiscale, dei sistemi e processi aziendali (organizzazione, pianificazione, programmazione, amministrazione, finanza e controllo), degli strumenti di marketing, dei prodotti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assicurativo-finanziari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e dell’economia sociale. Integra  le competenze dell’ambito professionale specifico con quelle linguistiche e informatiche per operare  nel sistema informativo dell’azienda e contribuire sia all’innovazione sia al miglioramento organizzativo e tecnologico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dell’impresa inserita nel contesto internazionale.</a:t>
            </a:r>
          </a:p>
          <a:p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Relazioni internazionali per il marketing”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, il profilo si caratterizza per il riferimento  sia all’ambito della comunicazione aziendale con l’utilizzo di  tre lingue straniere e appropriati strumenti tecnologici sia alla collaborazione nella gestione dei  rapporti  aziendali nazionali e internazionali riguardanti  differenti realtà geo-politiche e vari contesti lavorativi. 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Sistemi informativi aziendali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”, il profilo si caratterizza per il riferimento sia all’ambito della gestione del  sistema informativo aziendale sia alla valutazione, alla scelta e all’adattamento di  software applicativi. Tali attività sono  tese a  migliorare l’efficienza aziendale attraverso la realizzazione di  nuove procedure, con particolare riguardo al sistema di archiviazione, all’organizzazione della comunicazione in rete e alla sicurezza informatica.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2" y="1500174"/>
            <a:ext cx="2786082" cy="5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 bwMode="auto">
          <a:xfrm>
            <a:off x="7728537" y="151995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7845"/>
          <a:stretch>
            <a:fillRect/>
          </a:stretch>
        </p:blipFill>
        <p:spPr bwMode="auto">
          <a:xfrm>
            <a:off x="952471" y="857232"/>
            <a:ext cx="48867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72090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144" y="1428736"/>
            <a:ext cx="5256624" cy="442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238092" y="928670"/>
            <a:ext cx="19288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Il  Diplomato nel Turismo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ha competenze specifiche nel comparto delle imprese del settore turistico e competenze generali nel campo dei  macrofenomeni economici nazionali ed internazionali, della normativa civilistica e fiscale, dei sistemi aziendali. Interviene nella valorizzazione integrata e sostenibile del patrimonio culturale, artistico, artigianale, enogastronomico, paesaggistico ed ambientale. Integra  le competenze dell’ambito professionale specifico con quelle linguistiche e informatiche per operare  nel sistema informativo dell’azienda e contribuire sia all’innovazione sia al miglioramento organizzativo e tecnologico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dell’impresa turistica inserita nel contesto internazionale.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72090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34" y="1000108"/>
            <a:ext cx="5524509" cy="491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7103" y="1369240"/>
          <a:ext cx="7183744" cy="4471194"/>
        </p:xfrm>
        <a:graphic>
          <a:graphicData uri="http://schemas.openxmlformats.org/drawingml/2006/table">
            <a:tbl>
              <a:tblPr/>
              <a:tblGrid>
                <a:gridCol w="1587568"/>
                <a:gridCol w="3745818"/>
                <a:gridCol w="1850358"/>
              </a:tblGrid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 pitchFamily="34" charset="0"/>
                          <a:cs typeface="Arial" pitchFamily="34" charset="0"/>
                        </a:rPr>
                        <a:t>ARTICOLAZIONE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 </a:t>
                      </a: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ammin</a:t>
                      </a: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fin </a:t>
                      </a:r>
                      <a:r>
                        <a:rPr lang="it-IT" sz="1000" b="0" i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ECO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servizi inform aziend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ECO</a:t>
                      </a:r>
                      <a:endParaRPr lang="it-IT" sz="10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amministrazione, finanza e marketing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relaz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intern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per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mark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marL="0" marR="0" indent="0" algn="ctr" defTabSz="67363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ECO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 </a:t>
                      </a: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agraria e agroindustria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produz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trasformaz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agraria e agroindustria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gestione amb e territ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agraria e agroindustria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viticoltura ed enologia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chimica, materiali e biotecnologie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chimica, materiali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chimica, materiali e biotecnologie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biotecn ambientali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chimica, materiali e biotecnologie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biotecn sanitarie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costruz, amb e territ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costruzioni, ambiente e territorio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geotecnico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elettronica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elettronica ed elettrotecnica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elettrotecnica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elettronica ed elettrotecnica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automazione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informatica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informatica e telecomunicazioni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telecomunicazioni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meccan, meccatr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meccanica, meccatronica ed energia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energia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trasporti e logistica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costruzione del mezzo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trasporti e logistica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conduzione del mezzo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trasporti e logistica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logistica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grafica e comunicazione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grafica e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comunicaz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sistema moda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tessile </a:t>
                      </a:r>
                      <a:r>
                        <a:rPr lang="it-IT" sz="1000" b="0" i="0" u="none" strike="noStrike" dirty="0" err="1">
                          <a:latin typeface="Arial" pitchFamily="34" charset="0"/>
                          <a:cs typeface="Arial" pitchFamily="34" charset="0"/>
                        </a:rPr>
                        <a:t>abbigl</a:t>
                      </a:r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 e moda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96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 TECNO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sistema moda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calzature e moda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80171" y="866861"/>
            <a:ext cx="4090652" cy="452743"/>
          </a:xfrm>
          <a:prstGeom prst="rect">
            <a:avLst/>
          </a:prstGeom>
          <a:noFill/>
        </p:spPr>
        <p:txBody>
          <a:bodyPr wrap="none" lIns="67364" tIns="33682" rIns="67364" bIns="33682" rtlCol="0">
            <a:spAutoFit/>
          </a:bodyPr>
          <a:lstStyle/>
          <a:p>
            <a:r>
              <a:rPr lang="it-IT" b="1" u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NUOVI ISTITUTI TECNICI</a:t>
            </a:r>
            <a:endParaRPr lang="it-IT" b="1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7728537" y="192185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3561"/>
          <a:stretch>
            <a:fillRect/>
          </a:stretch>
        </p:blipFill>
        <p:spPr bwMode="auto">
          <a:xfrm>
            <a:off x="3201506" y="2214554"/>
            <a:ext cx="43947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1"/>
          <p:cNvSpPr>
            <a:spLocks noChangeArrowheads="1"/>
          </p:cNvSpPr>
          <p:nvPr/>
        </p:nvSpPr>
        <p:spPr bwMode="auto">
          <a:xfrm>
            <a:off x="95216" y="857232"/>
            <a:ext cx="3167050" cy="505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364" tIns="33682" rIns="67364" bIns="33682">
            <a:spAutoFit/>
          </a:bodyPr>
          <a:lstStyle/>
          <a:p>
            <a:pPr>
              <a:defRPr/>
            </a:pP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Il Diplomato in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 Meccanica, Meccatronica ed Energia:</a:t>
            </a:r>
            <a:endParaRPr lang="it-IT" sz="1200" u="none" dirty="0">
              <a:solidFill>
                <a:srgbClr val="006699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ha competenze specifiche nel campo dei materiali, nella loro scelta, nei loro trattamenti e  lavorazioni;  inoltre, ha competenze sulle macchine e sui dispositivi utilizzati nelle industrie manifatturiere, agrarie, dei trasporti e dei servizi nei diversi contesti economici.</a:t>
            </a:r>
          </a:p>
          <a:p>
            <a:pPr>
              <a:defRPr/>
            </a:pP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Nelle attività produttive d’interesse, egli collabora nella progettazione, costruzione e collaudo dei dispositivi e dei prodotti e nella realizzazione dei relativi processi produttivi; interviene nella manutenzione ordinaria e nell’esercizio di sistemi meccanici ed elettromeccanici complessi; è in grado di dimensionare, installare e gestire semplici impianti industriali.</a:t>
            </a:r>
          </a:p>
          <a:p>
            <a:pPr>
              <a:defRPr/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Nell’indirizzo 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sono previste le articolazioni “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Meccanica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 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e meccatronica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” ed “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Energia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”, nelle quali il profilo viene orientato e declinato. </a:t>
            </a:r>
            <a:endParaRPr lang="it-IT" sz="1200" b="1" u="none" dirty="0">
              <a:solidFill>
                <a:srgbClr val="006699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Meccanica e meccatronica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” sono approfondite, nei diversi contesti produttivi, le tematiche generali connesse alla progettazione, realizzazione e gestione di apparati e sistemi e alla relativa organizzazione del lavoro. </a:t>
            </a:r>
            <a:endParaRPr lang="it-IT" sz="1200" b="1" u="none" dirty="0">
              <a:solidFill>
                <a:srgbClr val="006699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Nell’articolazione “</a:t>
            </a:r>
            <a:r>
              <a:rPr lang="it-IT" sz="1200" b="1" u="none" dirty="0">
                <a:solidFill>
                  <a:srgbClr val="006699"/>
                </a:solidFill>
                <a:latin typeface="Arial Narrow" pitchFamily="34" charset="0"/>
              </a:rPr>
              <a:t>Energia</a:t>
            </a:r>
            <a:r>
              <a:rPr lang="it-IT" sz="1200" u="none" dirty="0">
                <a:solidFill>
                  <a:srgbClr val="006699"/>
                </a:solidFill>
                <a:latin typeface="Arial Narrow" pitchFamily="34" charset="0"/>
              </a:rPr>
              <a:t>” sono approfondite, in particolare, le specifiche problematiche collegate alla conversione e utilizzazione dell’energia, ai relativi sistemi tecnici e alle normative per la sicurezza e la tutela dell’ambiente.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44" y="1571612"/>
            <a:ext cx="2728090" cy="67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 bwMode="auto">
          <a:xfrm>
            <a:off x="7728537" y="192185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14040"/>
          <a:stretch>
            <a:fillRect/>
          </a:stretch>
        </p:blipFill>
        <p:spPr bwMode="auto">
          <a:xfrm>
            <a:off x="952471" y="928670"/>
            <a:ext cx="495595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12281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3510" y="2000240"/>
            <a:ext cx="3882696" cy="39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166655" y="928670"/>
            <a:ext cx="3571899" cy="49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364" tIns="33682" rIns="67364" bIns="33682" anchor="ctr">
            <a:spAutoFit/>
          </a:bodyPr>
          <a:lstStyle/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Il Diplomato in  “</a:t>
            </a:r>
            <a:r>
              <a:rPr lang="it-IT" sz="1100" b="1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Trasporti e Logistica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”:</a:t>
            </a:r>
            <a:endParaRPr lang="it-IT" sz="1100" u="none" dirty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ha competenze tecniche specifiche e metodi di lavoro funzionali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allo svolgimento 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delle attività inerenti la progettazione,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la</a:t>
            </a: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realizzazione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, il mantenimento in efficienza dei mezzi e degli impianti relativi, nonché l’organizzazione di servizi logistici; </a:t>
            </a:r>
            <a:endParaRPr lang="it-IT" sz="1100" u="none" dirty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opera nell’ambito dell’area Logistica, nel campo delle infrastrutture, delle modalità di gestione del traffico e relativa assistenza,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delle 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procedure di spostamento e trasporto, della conduzione del mezzo in rapporto alla tipologia d’interesse, della gestione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ea typeface="MS Mincho" pitchFamily="49" charset="-128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dell’impresa 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di trasporti e della logistica nelle sue diverse componenti: corrieri, vettori, operatori di nodo e intermediari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logistici;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possiede 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una cultura sistemica ed è in grado di attivarsi in ciascuno dei segmenti operativi del settore in cui è orientato e di quelli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collaterali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.</a:t>
            </a:r>
            <a:endParaRPr lang="it-IT" sz="1100" u="none" dirty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Nell’indirizzo 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sono previste le articolazioni  “</a:t>
            </a:r>
            <a:r>
              <a:rPr lang="it-IT" sz="1100" b="1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Costruzione del mezzo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”, “</a:t>
            </a:r>
            <a:r>
              <a:rPr lang="it-IT" sz="1100" b="1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Conduzione del mezzo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” e “</a:t>
            </a:r>
            <a:r>
              <a:rPr lang="it-IT" sz="1100" b="1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Logistica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”, nelle quali il profilo viene orientato e declinato.</a:t>
            </a:r>
            <a:r>
              <a:rPr lang="it-IT" sz="1100" u="none" dirty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Costruzione del mezzo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 riguarda la costruzione e la manutenzione del mezzo: aereo, navale e terrestre e l’acquisizione delle professionalità nel campo delle certificazioni d'idoneità all’impiego dei mezzi medesimi.</a:t>
            </a: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Conduzione del Mezzo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 riguarda l’approfondimento delle problematiche relative alla conduzione ed all’esercizio del mezzo di trasporto: aereo, marittimo e terrestre.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eaLnBrk="0" hangingPunct="0">
              <a:tabLst>
                <a:tab pos="279514" algn="l"/>
              </a:tabLst>
              <a:defRPr/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Logistica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” riguarda l’approfondimento delle problematiche relative alla gestione, al controllo degli aspetti organizzativi del trasporto: aereo, marittimo e terrestre, anche al fine di valorizzare l’acquisizione di idonee professionalità nell’interrelazione fra le diverse componenti.</a:t>
            </a:r>
            <a:endParaRPr lang="it-IT" sz="1100" u="none" dirty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12281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0" y="1428736"/>
            <a:ext cx="3643338" cy="44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16" y="928670"/>
            <a:ext cx="3728791" cy="503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32376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3561"/>
          <a:stretch>
            <a:fillRect/>
          </a:stretch>
        </p:blipFill>
        <p:spPr bwMode="auto">
          <a:xfrm>
            <a:off x="3007241" y="2500306"/>
            <a:ext cx="4588965" cy="33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958" y="928670"/>
            <a:ext cx="2907216" cy="46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3682" rIns="36000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69566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in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Elettronica ed Elettrotecnica”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69566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specifiche nel campo dei materiali e delle tecnologie costruttive dei sistemi elettrici, elettronici e delle macchine elettriche, della generazione, elaborazione e trasmissione dei segnali elettrici ed elettronici, dei sistemi per la generazione, conversione e trasporto dell’energia elettrica e dei relativi impianti di distribuzione;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69566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nei contesti produttivi d’interesse, collabora nella progettazione, costruzione e collaudo di sistemi elettrici ed elettronici, di impianti elettrici e sistemi di automazione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Nell’indirizzo sono previste le articolazioni 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Elettronica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Elettrotecnica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Automazione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nelle quali il profilo viene orientato e declinato. </a:t>
            </a:r>
          </a:p>
          <a:p>
            <a:pPr defTabSz="673638" eaLnBrk="0" hangingPunct="0">
              <a:tabLst>
                <a:tab pos="369566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 particolare, sempre con riferimento a specifici settori di impiego e nel rispetto delle relative normative tecniche, viene approfondita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Elettronica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la progettazione, realizzazione e gestione di sistemi e circuiti elettronici,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Elettrotecnica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la progettazione, realizzazione e gestione di impianti elettrici civili e industriali e,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Automazione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la progettazione, realizzazione e gestione di sistemi di controllo.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7984" y="1428736"/>
            <a:ext cx="2728090" cy="67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32376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14122"/>
          <a:stretch>
            <a:fillRect/>
          </a:stretch>
        </p:blipFill>
        <p:spPr bwMode="auto">
          <a:xfrm>
            <a:off x="952472" y="928670"/>
            <a:ext cx="4643470" cy="492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52471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3561"/>
          <a:stretch>
            <a:fillRect/>
          </a:stretch>
        </p:blipFill>
        <p:spPr bwMode="auto">
          <a:xfrm>
            <a:off x="3492902" y="2500306"/>
            <a:ext cx="4103304" cy="33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16" y="857232"/>
            <a:ext cx="335758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33682" rIns="36000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in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Informatica e Telecomunicazioni”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specifiche nel campo dei sistemi informatici,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dell’elaborazione dell’informazione, delle applicazioni e tecnologie Web, delle reti e degli apparati di comunicazione;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e conoscenze che, a seconda delle diverse articolazioni,  si rivolgono all’analisi, progettazione, installazione e gestione di sistemi informatici, basi di dati,  reti di sistemi di  elaborazione, sistemi multimediali  e apparati di trasmissione e ricezione dei segnali;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orientate alla gestione del ciclo di vita delle applicazioni che possono rivolgersi al soft-ware:  gestionale – orientato ai servizi –  per i sistemi dedicati “incorporati”;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collabora nella gestione di progetti, operando nel quadro di normative nazionali e internazionali, concernenti la sicurezza in tutte le sue accezioni e la protezione delle informazioni (“privacy”).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Nell’indirizzo sono previste le articolazioni 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nformatica” e 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Telecomunicazioni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nelle quali il profilo viene orientato e declinato.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 particolare, sempre con riferimento a specifici settori di impiego e nel rispetto delle relative normative tecniche, viene approfondita 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Informatica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l’analisi, la comparazione e la progettazione di dispositivi e strumenti informatici e lo sviluppo delle applicazioni informatiche.</a:t>
            </a:r>
          </a:p>
          <a:p>
            <a:pPr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Parimenti, 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Telecomunicazioni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”,viene approfondita l’analisi, la comparazione, la progettazione, installazione e gestione di dispositivi e strumenti elettronici e sistemi di telecomunicazione, lo sviluppo di applicazioni informatiche per reti locali e servizi a distanza.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058" y="1643050"/>
            <a:ext cx="2728090" cy="67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52471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13958"/>
          <a:stretch>
            <a:fillRect/>
          </a:stretch>
        </p:blipFill>
        <p:spPr bwMode="auto">
          <a:xfrm>
            <a:off x="1023910" y="857232"/>
            <a:ext cx="432488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72566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8712" y="1428736"/>
            <a:ext cx="5226056" cy="44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4" y="1000108"/>
            <a:ext cx="1785950" cy="26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in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Grafica e Comunicazione: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indent="-252614"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specifiche nel campo della comunicazione interpersonale e di massa , con particolare riferimento all’uso delle tecnologie per produrla;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indent="-252614" defTabSz="673638" eaLnBrk="0" hangingPunct="0">
              <a:tabLst>
                <a:tab pos="369566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interviene nei processi produttivi che caratterizzano il settore della grafica, dell’editoria, della stampa e i servizi ad esso collegati,  curando la progettazione e la pianificazione dell’intero ciclo di lavorazione dei prodotti.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72566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4286"/>
          <a:stretch>
            <a:fillRect/>
          </a:stretch>
        </p:blipFill>
        <p:spPr bwMode="auto">
          <a:xfrm>
            <a:off x="881034" y="928670"/>
            <a:ext cx="4739560" cy="504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09530" y="1285860"/>
          <a:ext cx="7238167" cy="4572032"/>
        </p:xfrm>
        <a:graphic>
          <a:graphicData uri="http://schemas.openxmlformats.org/drawingml/2006/table">
            <a:tbl>
              <a:tblPr/>
              <a:tblGrid>
                <a:gridCol w="1599596"/>
                <a:gridCol w="3521496"/>
                <a:gridCol w="2117075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SETTORE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latin typeface="Arial" pitchFamily="34" charset="0"/>
                          <a:cs typeface="Arial" pitchFamily="34" charset="0"/>
                        </a:rPr>
                        <a:t>INDIRIZZO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latin typeface="Arial" pitchFamily="34" charset="0"/>
                          <a:cs typeface="Arial" pitchFamily="34" charset="0"/>
                        </a:rPr>
                        <a:t>ARTICOLAZIONE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arti figurative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arti figurative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architettura e ambiente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architett e amb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audiovisivo e multimediale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audiovis e multimed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grafica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grafica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ARTISTICO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scenografia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scenografia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CLASSICO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LINGUISTICO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MUSIC COREUTICO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musicale coreutico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musicale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MUSIC COREUTICO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musicale coreutico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coreutico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SCIENTIFICO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scientifico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 SCIENTIFICO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scienze applicate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 SCIENTIFICO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liceo sportivo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sportivo</a:t>
                      </a:r>
                      <a:endParaRPr lang="it-IT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 SCIENZE UMANE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scienze umane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 SCIENZE UMANE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 pitchFamily="34" charset="0"/>
                          <a:cs typeface="Arial" pitchFamily="34" charset="0"/>
                        </a:rPr>
                        <a:t>economico sociale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980172" y="917099"/>
            <a:ext cx="2239184" cy="452743"/>
          </a:xfrm>
          <a:prstGeom prst="rect">
            <a:avLst/>
          </a:prstGeom>
          <a:noFill/>
        </p:spPr>
        <p:txBody>
          <a:bodyPr wrap="none" lIns="67364" tIns="33682" rIns="67364" bIns="33682" rtlCol="0">
            <a:spAutoFit/>
          </a:bodyPr>
          <a:lstStyle/>
          <a:p>
            <a:r>
              <a:rPr lang="it-IT" b="1" u="none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I NUOVI LICEI</a:t>
            </a:r>
            <a:endParaRPr lang="it-IT" b="1" u="none" dirty="0">
              <a:solidFill>
                <a:srgbClr val="0066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92662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5590" y="2000240"/>
            <a:ext cx="4050616" cy="38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6654" y="857232"/>
            <a:ext cx="3357586" cy="514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in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Chimica, materiali e biotecnologie”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specifiche nel campo dei materiali, delle analisi strumentali chimico-biologiche, nei processi di produzione, in relazione alle esigenze delle realtà territoriali, negli ambiti chimico, merceologico, biologico, farmaceutico, tintorio e conciario;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 nel settore della prevenzione e della gestione di situazioni a rischio ambientale e sanitario.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Nell’articolazione 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“Chimica e materiali”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vengono identificate, acquisite e approfondite, nelle attività di laboratorio, le competenze relative alle metodiche per la preparazione e per la caratterizzazione dei sistemi chimici, all’elaborazione, realizzazione e controllo di progetti chimici e biotecnologici e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alla progettazione, gestione e controllo di impianti chimici.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Biotecnologie ambientali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vengono identificate, acquisite e approfondite le competenze relative al governo e controllo di progetti, processi e attività, nel rispetto delle normative sulla protezione ambientale e sulla sicurezza degli ambienti di vita e di lavoro, e allo studio delle interazioni fra sistemi energetici e ambiente, specialmente riferite all’impatto ambientale degli impianti e alle relative emissioni inquinanti.</a:t>
            </a:r>
          </a:p>
          <a:p>
            <a:pPr defTabSz="673638" eaLnBrk="0" hangingPunct="0">
              <a:tabLst>
                <a:tab pos="25261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Nell’articolazione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Biotecnologie sanitarie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vengono identificate, acquisite e approfondite le competenze relative alle metodiche per la caratterizzazione dei sistemi biochimici, biologici microbiologici e anatomici e all’uso delle principali tecnologie sanitarie nel campo biomedicale, farmaceutico e alimentare, al fine di identificare i fattori di rischio e causali di patologie e applicare studi epidemiologici, contribuendo alla promozione della salute personale e collettiva.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92662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0" y="1928802"/>
            <a:ext cx="372152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54" y="928670"/>
            <a:ext cx="372080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12757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3561"/>
          <a:stretch>
            <a:fillRect/>
          </a:stretch>
        </p:blipFill>
        <p:spPr bwMode="auto">
          <a:xfrm>
            <a:off x="2618713" y="2285992"/>
            <a:ext cx="4977493" cy="366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216" y="857232"/>
            <a:ext cx="2500330" cy="505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50853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nell’Indirizzo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“Sistema Moda”: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50853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specifiche nell’ambito delle diverse realtà </a:t>
            </a:r>
            <a:r>
              <a:rPr lang="it-IT" sz="1200" u="none" dirty="0" err="1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ideativo-creative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progettuali, produttive e di marketing del settore tessile, abbigliamento, calzatura, accessori e moda;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50853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integra la sua preparazione con competenze trasversali di filiera che gli consentono sensibilità e capacità di lettura delle problematiche dell’area sistema-moda;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50853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Nell’’indirizzo sono previste le articolazioni 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Tessile, abbigliamento e moda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Calzature e moda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nelle quali il profilo viene orientato e declinato.</a:t>
            </a:r>
          </a:p>
          <a:p>
            <a:pPr defTabSz="673638" eaLnBrk="0" hangingPunct="0">
              <a:tabLst>
                <a:tab pos="350853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In particolare,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Tessile, abbigliamento e moda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si acquisiscono le competenze che caratterizzano il profilo professionale in relazione alle materie prime, ai prodotti e processi per la realizzazione di tessuti tradizionali e innovativi e di accessori moda; nell’articolazione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Calzature moda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 in relazione alle materie prime, ai prodotti e processi per la realizzazione di calzature e di accessori moda.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78" y="1357298"/>
            <a:ext cx="3018325" cy="7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12757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b="14286"/>
          <a:stretch>
            <a:fillRect/>
          </a:stretch>
        </p:blipFill>
        <p:spPr bwMode="auto">
          <a:xfrm>
            <a:off x="952472" y="928670"/>
            <a:ext cx="442835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32852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070" y="1643050"/>
            <a:ext cx="5058136" cy="430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6654" y="928670"/>
            <a:ext cx="2143140" cy="311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7424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in 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Agraria, Agroalimentare e Agroindustria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nel campo dell’organizzazione e della gestione delle attività produttive, trasformative e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valorizzative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del settore, con attenzione alla qualità dei prodotti ed al rispetto dell’ambiente; interviene, altresì, in aspetti relativi alla gestione del territorio, con specifico riguardo agli equilibri ambientali e a quelli idrogeologici e paesaggistici.</a:t>
            </a:r>
            <a:endParaRPr lang="it-IT" sz="1100" b="1" u="none" dirty="0" smtClean="0">
              <a:solidFill>
                <a:srgbClr val="006699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Nell’indirizzo sono previste le articolazioni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Produzioni e trasformazioni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Gestione dell’ambiente e del territorio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  e “</a:t>
            </a: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Viticoltura ed enologia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”, nelle quali il profilo viene orientato e declinato.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32852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0" y="928670"/>
            <a:ext cx="370999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77" y="865596"/>
            <a:ext cx="3749333" cy="506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 bwMode="auto">
          <a:xfrm>
            <a:off x="7728537" y="3529476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298" y="1428736"/>
            <a:ext cx="4722296" cy="437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216" y="928670"/>
            <a:ext cx="2714644" cy="394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3682" rIns="36000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742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Il Diplomato nell’indirizzo “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Costruzioni, Ambiente e Territorio”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nel campo dei materiali, delle macchine e dei dispositivi utilizzati nelle industrie delle costruzioni, nell'impiego degli strumenti per il rilievo, nell'uso dei mezzi informatici per la rappresentazione grafica e per il calcolo, nella valutazione tecnica ed economica dei beni privati e pubblici esistenti nel territorio e nell’utilizzo ottimale delle  risorse ambientali;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possiede competenze grafiche e progettuali in campo edilizio, nell’organizzazione del cantiere, nella gestione degli impianti e  nel rilievo topografico;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nella stima di terreni, di fabbricati e delle altre componenti del territorio, nonché dei diritti reali che li riguardano, comprese le operazioni catastali;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742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ha competenze relative all’amministrazione di immobili.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 bwMode="auto">
          <a:xfrm>
            <a:off x="7728537" y="3529476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b="13597"/>
          <a:stretch>
            <a:fillRect/>
          </a:stretch>
        </p:blipFill>
        <p:spPr bwMode="auto">
          <a:xfrm>
            <a:off x="881034" y="928670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373042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2" y="928670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59" y="967337"/>
            <a:ext cx="3628195" cy="49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 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 Arti figurative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aver  approfondito la conoscenza degli elementi costitutivi della forma grafica, pittorica e/o scultorea  nei suoi aspetti  espressivi e comunicativi e acquisito la consapevolezza dei relativi fondamenti storici e concettuali; conoscere e saper applicare i principi della percezione visiva;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individuare le interazioni delle forme pittoriche e/o scultoree con il contesto architettonico, urbano e paesaggistico;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applicare i processi progettuali e operativi e utilizzare in modo appropriato le diverse tecniche  della figurazione bidimensionale  e/o tridimensionale,  anche in funzione della necessaria contaminazione tra le tradizionali specificazioni disciplinari  (comprese le nuove tecnologie);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le principali linee di sviluppo tecniche e concettuali dell’arte moderna e contemporanea  e le intersezioni con le altre forme di espressione e comunicazione artistica;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saper applicare i principi della percezione visiva e della composizione della forma grafica, pittorica e scultorea.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388114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0" y="928670"/>
            <a:ext cx="3643338" cy="501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701" y="941484"/>
            <a:ext cx="3755306" cy="49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 Architettura e ambiente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gli elementi costitutivi dell’architettura a partire dagli aspetti funzionali, estetici e dalle logiche costruttive fondamentali;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avere acquisito una chiara metodologia progettuale applicata alle diverse fasi da sviluppare (dalle ipotesi iniziali al disegno esecutivo)  e una appropriata conoscenza dei codici  geometrici come metodo di rappresentazione; conoscere la storia dell’architettura, con particolare riferimento all’architettura moderna  e alle problematiche urbanistiche connesse, come fondamento della progettazione; avere acquisito la consapevolezza della relazione esistente tra il progetto e il contesto storico, sociale, ambientale e  la specificità del territorio nel quale si colloca;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acquisire la conoscenza e l’esperienza del rilievo e della restituzione grafica e tridimensionale degli elementi dell’architettura;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usare le tecnologie informatiche in funzione della visualizzazione e della definizione  grafico-tridimensionale del progetto; conoscere e saper applicare i principi della percezione visiva e della composizione della forma architettonica.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4786764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CASTELFRANCO</a:t>
            </a:r>
            <a:endParaRPr lang="it-IT" sz="1200" i="1" u="none" dirty="0" smtClean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166654" y="1142984"/>
          <a:ext cx="7358114" cy="4697485"/>
        </p:xfrm>
        <a:graphic>
          <a:graphicData uri="http://schemas.openxmlformats.org/drawingml/2006/table">
            <a:tbl>
              <a:tblPr/>
              <a:tblGrid>
                <a:gridCol w="1611428"/>
                <a:gridCol w="1393999"/>
                <a:gridCol w="2525844"/>
                <a:gridCol w="1826843"/>
              </a:tblGrid>
              <a:tr h="188729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 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"GALILEI"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industria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artigianato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"MAFFIOLI"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Veneto,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Possagno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enograstr.e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l'ospitalità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albergh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enogastronomia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"SARTOR"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Veneto,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Montebelluna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agraria e agroindustria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trasformaz.ni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gestione 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amb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territorio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ITC "MARTINI"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aziend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5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 "BARSANTI"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meccatr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elettrotecnica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trasporti e logistica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logistica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IPSCT "ROSSELLI"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r>
                        <a:rPr lang="it-IT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artistico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- multimedia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952999" y="866861"/>
            <a:ext cx="653068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1  &gt;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3" action="ppaction://hlinksldjump"/>
              </a:rPr>
              <a:t>[2]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CasellaDiTesto 5">
            <a:hlinkClick r:id="rId4" action="ppaction://hlinksldjump"/>
          </p:cNvPr>
          <p:cNvSpPr txBox="1"/>
          <p:nvPr/>
        </p:nvSpPr>
        <p:spPr>
          <a:xfrm>
            <a:off x="5862503" y="872651"/>
            <a:ext cx="1589137" cy="2693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4" action="ppaction://hlinksldjump"/>
          </p:cNvPr>
          <p:cNvSpPr txBox="1"/>
          <p:nvPr/>
        </p:nvSpPr>
        <p:spPr>
          <a:xfrm>
            <a:off x="6596074" y="1571612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4" action="ppaction://hlinksldjump"/>
          </p:cNvPr>
          <p:cNvSpPr txBox="1"/>
          <p:nvPr/>
        </p:nvSpPr>
        <p:spPr>
          <a:xfrm>
            <a:off x="6590183" y="173563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>
            <a:hlinkClick r:id="rId4" action="ppaction://hlinksldjump"/>
          </p:cNvPr>
          <p:cNvSpPr txBox="1"/>
          <p:nvPr/>
        </p:nvSpPr>
        <p:spPr>
          <a:xfrm>
            <a:off x="6586335" y="1905549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CasellaDiTesto 9">
            <a:hlinkClick r:id="rId4" action="ppaction://hlinksldjump"/>
          </p:cNvPr>
          <p:cNvSpPr txBox="1"/>
          <p:nvPr/>
        </p:nvSpPr>
        <p:spPr>
          <a:xfrm>
            <a:off x="6596074" y="135729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CasellaDiTesto 10">
            <a:hlinkClick r:id="rId4" action="ppaction://hlinksldjump"/>
          </p:cNvPr>
          <p:cNvSpPr txBox="1"/>
          <p:nvPr/>
        </p:nvSpPr>
        <p:spPr>
          <a:xfrm>
            <a:off x="6596074" y="285749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CasellaDiTesto 11">
            <a:hlinkClick r:id="rId4" action="ppaction://hlinksldjump"/>
          </p:cNvPr>
          <p:cNvSpPr txBox="1"/>
          <p:nvPr/>
        </p:nvSpPr>
        <p:spPr>
          <a:xfrm>
            <a:off x="6596074" y="528638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408209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40" y="928670"/>
            <a:ext cx="4000528" cy="496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4" y="1000108"/>
            <a:ext cx="3271005" cy="46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Design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gli elementi costitutivi dei codici dei linguaggi grafici, progettuali e della forma;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avere consapevolezza delle radici storiche, delle linee di sviluppo e delle diverse strategie espressive proprie dei vari ambiti del design e delle arti applicate tradizionali;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individuare le corrette procedure di approccio nel rapporto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</a:rPr>
              <a:t>progetto-funzionalità-contesto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, nelle diverse  finalità relative a beni, servizi e produzione;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identificare e usare tecniche e tecnologie adeguate alla definizione del progetto grafico, del prototipo e del modello tridimensionale;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il patrimonio culturale e tecnico delle arti applicate; 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saper applicare i principi della percezione visiva e della composizione della forma.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433328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02" y="928670"/>
            <a:ext cx="4143404" cy="500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679" y="984732"/>
            <a:ext cx="3129809" cy="48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 Audiovisivo e multimediale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avere approfondito la conoscenza degli elementi costitutivi dei linguaggi audiovisivi e multimediali negli aspetti espressivi e comunicativi, avere consapevolezza dei fondamenti storici e concettuali;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le principali linee di sviluppo tecniche e concettuali delle opere audiovisive contemporanee e le intersezioni con le altre forme di espressione e comunicazione artistica;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applicare le tecniche adeguate nei processi operativi, avere capacità procedurali in funzione della contaminazione tra le tradizionali specificazioni disciplinari;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saper applicare i principi della percezione visiva e della composizione dell’immagine.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448399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40" y="928670"/>
            <a:ext cx="4052900" cy="499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4" y="1071546"/>
            <a:ext cx="30003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 Grafica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gli elementi costitutivi dei codici dei linguaggi progettuali e grafici; avere  consapevolezza delle radici storiche e delle linee di sviluppo nei vari ambiti della produzione grafica e pubblicitaria; conoscere e applicare le tecniche grafico-pittoriche e informatiche adeguate nei processi operativi;saper individuare le corrette procedure di approccio nel rapporto progetto- prodotto- contesto, nelle diverse funzioni relative alla comunicazione visiva e editoriale;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identificare e usare tecniche e tecnologie adeguate alla progettazione e produzione grafica;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saper applicare i principi della percezione visiva e della composizione della forma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</a:rPr>
              <a:t>grafico-visiva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468495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78" y="928670"/>
            <a:ext cx="397193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4" y="928670"/>
            <a:ext cx="32861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  <a:tab pos="661943" algn="l"/>
                <a:tab pos="994085" algn="l"/>
                <a:tab pos="1325057" algn="l"/>
                <a:tab pos="1656028" algn="l"/>
                <a:tab pos="1987000" algn="l"/>
                <a:tab pos="2317971" algn="l"/>
                <a:tab pos="2650112" algn="l"/>
                <a:tab pos="2981085" algn="l"/>
                <a:tab pos="3312056" algn="l"/>
                <a:tab pos="3643028" algn="l"/>
                <a:tab pos="3973999" algn="l"/>
                <a:tab pos="4306140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artistico è indirizzato allo studio dei fenomeni estetici e alla pratica artistica. Favorisce l’acquisizione dei metodi specifici della ricerca e della produzione artistica e la padronanza dei linguaggi e delle tecniche relative. Fornisce allo studente gli strumenti necessari per conoscere il patrimonio artistico nel suo contesto storico e culturale e per coglierne appieno la presenza e il valore nella società odierna. Guida lo studente ad approfondire e a sviluppare le conoscenze e le abilità e a maturare le competenze necessarie per dare espressione alla propria creatività e capacità progettuale nell’ambito delle arti”.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</a:rPr>
              <a:t>Indirizzo Scenografia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</a:endParaRP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Gli studenti, a conclusione del percorso di studio, dovranno: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gli elementi costitutivi dell’allestimento scenico, dello spettacolo, del teatro e del cinema;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avere  consapevolezza delle radici storiche e delle linee di sviluppo nei vari ambiti della progettazione e della realizzazione scenografica;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individuare le corrette procedure di approccio nel rapporto  spazio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</a:rPr>
              <a:t>scenico-testo-regia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, nelle diverse funzioni relative a beni, servizi e produzione;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identificare e usare tecniche e tecnologie adeguate alla definizione del progetto e alla realizzazione degli elementi scenici;</a:t>
            </a:r>
          </a:p>
          <a:p>
            <a:pPr lvl="0"/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saper individuare le interazioni tra la scenografia e l’allestimento di spazi finalizzati all’esposizione (culturali, museali, </a:t>
            </a:r>
            <a:r>
              <a:rPr lang="it-IT" sz="1100" u="none" dirty="0" err="1" smtClean="0">
                <a:solidFill>
                  <a:srgbClr val="006699"/>
                </a:solidFill>
                <a:latin typeface="Arial Narrow" pitchFamily="34" charset="0"/>
              </a:rPr>
              <a:t>etc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);</a:t>
            </a:r>
          </a:p>
          <a:p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</a:rPr>
              <a:t>conoscere e saper applicare i principi della percezione visiva e della composizione dello spazio scenico.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1907" y="489973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445" y="928671"/>
            <a:ext cx="4870580" cy="48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093" y="1071546"/>
            <a:ext cx="2143139" cy="465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526144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classico</a:t>
            </a: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classico è indirizzato allo studio della civiltà classica e della cultura umanistica. Favorisce una formazione letteraria, storica e filosofica idonea a comprenderne il ruolo nello sviluppo della civiltà e della tradizione occidentali e nel mondo contemporaneo sotto un profilo simbolico, antropologico e di confronto di valori. Favorisce l’acquisizione dei metodi propri degli studi classici e umanistici, all’interno di un quadro culturale che, riservando attenzione anche alle scienze matematiche, fisiche e naturali, consente di cogliere le intersezioni fra i saperi e di elaborare una visione critica della realtà. Guida lo studente ad approfondire e a sviluppare le conoscenze e le abilità e a maturare le competenze a ciò necessarie” 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508685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4916" y="1357298"/>
            <a:ext cx="3925072" cy="451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5" y="928671"/>
            <a:ext cx="342902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336819" algn="l"/>
              </a:tabLst>
            </a:pPr>
            <a:r>
              <a:rPr lang="it-IT" sz="11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linguistico</a:t>
            </a:r>
          </a:p>
          <a:p>
            <a:pPr defTabSz="673638" eaLnBrk="0" hangingPunct="0"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linguistico è indirizzato allo studio di più sistemi linguistici e culturali. Guida lo studente ad approfondire e a sviluppare le conoscenze e le abilità, a maturare le competenze necessarie per acquisire la padronanza comunicativa di tre lingue, oltre l’italiano e per comprendere criticamente l’identità storica e culturale di tradizioni e civiltà diverse”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Gli studenti, a conclusione del percorso di studio, oltre a raggiungere i risultati di apprendimento comuni, dovranno: 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avere acquisito in due lingue moderne strutture, modalità e competenze  comunicative corrispondenti almeno al Livello B2 del Quadro Comune Europeo di Riferimento;</a:t>
            </a: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avere acquisito in una terza lingua moderna strutture, modalità e competenze  comunicative corrispondenti almeno al Livello B1 del Quadro Comune Europeo di Riferimento;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saper comunicare in tre lingue moderne in vari contesti sociali e in situazioni professionali utilizzando diverse forme testuali;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riconoscere in un’ottica comparativa gli elementi strutturali caratterizzanti le lingue studiate ed essere in grado di  passare agevolmente da un sistema linguistico all’altro;</a:t>
            </a: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essere in grado di affrontare in lingua diversa dall’italiano specifici contenuti disciplinari;</a:t>
            </a:r>
            <a:endParaRPr lang="it-IT" sz="11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conoscere le principali caratteristiche culturali dei paesi di cui si è studiata la lingua, attraverso lo studio e l’analisi di opere letterarie, estetiche, visive, musicali, cinematografiche, delle linee fondamentali della loro storia e delle loro tradizioni;</a:t>
            </a:r>
          </a:p>
          <a:p>
            <a:pPr defTabSz="673638" eaLnBrk="0" hangingPunct="0">
              <a:buFontTx/>
              <a:buChar char="•"/>
              <a:tabLst>
                <a:tab pos="336819" algn="l"/>
              </a:tabLst>
            </a:pP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sapersi confrontare con la cultura degli altri popoli, avvalendosi delle occasioni di contatto e di scambio.</a:t>
            </a:r>
            <a:r>
              <a:rPr lang="it-IT" sz="11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 bwMode="auto">
          <a:xfrm>
            <a:off x="7728537" y="5287806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26" y="928670"/>
            <a:ext cx="42862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4" y="1071546"/>
            <a:ext cx="28575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33682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/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Liceo musicale e coreutico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/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musicale e coreutico,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articolato nelle rispettive sezioni, è indirizzato all’apprendimento tecnico-pratico della musica e della danza e allo studio del loro ruolo nella storia e nella cultura. Guida lo studente ad approfondire e a sviluppare le conoscenze e le abilità e a maturare le competenze necessarie per acquisire, anche attraverso specifiche attività funzionali, la padronanza dei linguaggi musicali e coreutici sotto gli aspetti della composizione, interpretazione, esecuzione e rappresentazione, maturando la necessaria prospettiva culturale, storica, estetica, teorica e tecnica. Assicura altresì la continuità dei percorsi formativi per gli studenti provenienti dai corsi ad indirizzo musicale di cui all’articolo 11, comma 9, della legge 3 maggio 1999, n. 124, fatto salvo quanto previsto dal comma 2” 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48875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3039" y="1285860"/>
            <a:ext cx="5023167" cy="466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3738554" y="928670"/>
            <a:ext cx="1214446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1  &gt;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nextslide"/>
              </a:rPr>
              <a:t>[2]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&gt;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4" action="ppaction://hlinksldjump"/>
              </a:rPr>
              <a:t>[3]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6655" y="1000108"/>
            <a:ext cx="2286015" cy="44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scientifico</a:t>
            </a: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scientifico è indirizzato allo studio del nesso tra cultura scientifica e tradizione umanistica. Favorisce l’acquisizione delle conoscenze e dei metodi propri della matematica, della fisica e  delle scienze naturali. Guida lo studente ad approfondire e a sviluppare le conoscenze e le abilità e a maturare le competenze necessarie per seguire lo sviluppo della ricerca scientifica e tecnologica e per individuare le interazioni tra le diverse forme del sapere, assicurando la padronanza dei linguaggi, delle tecniche e delle metodologie relative, anche attraverso la pratica </a:t>
            </a:r>
            <a:r>
              <a:rPr lang="it-IT" sz="1200" u="none" dirty="0" err="1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laboratoriale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”.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endParaRPr lang="it-IT" sz="1200" b="1" u="none" dirty="0" smtClean="0">
              <a:solidFill>
                <a:srgbClr val="0066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Opzione Scienze applicate</a:t>
            </a: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Vedi pagine successive</a:t>
            </a:r>
          </a:p>
          <a:p>
            <a:pPr defTabSz="673638" eaLnBrk="0" hangingPunct="0">
              <a:tabLst>
                <a:tab pos="204665" algn="l"/>
              </a:tabLst>
            </a:pP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Liceo a indirizzo sportivo</a:t>
            </a: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Vedi pagine successive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48875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6206" y="1214422"/>
            <a:ext cx="5190444" cy="47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6655" y="1000108"/>
            <a:ext cx="2071701" cy="2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scientifico</a:t>
            </a:r>
          </a:p>
          <a:p>
            <a:pPr defTabSz="673638" eaLnBrk="0" hangingPunct="0">
              <a:tabLst>
                <a:tab pos="204665" algn="l"/>
              </a:tabLst>
            </a:pPr>
            <a:endParaRPr lang="it-IT" sz="1200" u="none" dirty="0" smtClean="0">
              <a:solidFill>
                <a:srgbClr val="0066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Opzione Scienze applicate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“Nell’ambito della programmazione regionale dell’offerta formativa, può essere attivata l’opzione “scienze applicate” che fornisce allo studente competenze particolarmente avanzate </a:t>
            </a: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negli studi afferenti alla cultura scientifico-tecnologica, con particolare riferimento alle scienze matematiche, fisiche, chimiche, biologiche e all’informatica e alle loro applicazioni” .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24306" y="928670"/>
            <a:ext cx="1214446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  <a:hlinkClick r:id="rId4" action="ppaction://hlinksldjump"/>
              </a:rPr>
              <a:t>[1]</a:t>
            </a:r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  &lt;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2   &gt;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5" action="ppaction://hlinksldjump"/>
              </a:rPr>
              <a:t>[3]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48875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6655" y="1000108"/>
            <a:ext cx="2286015" cy="40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scientifico</a:t>
            </a:r>
          </a:p>
          <a:p>
            <a:pPr defTabSz="673638" eaLnBrk="0" hangingPunct="0">
              <a:tabLst>
                <a:tab pos="204665" algn="l"/>
              </a:tabLst>
            </a:pPr>
            <a:endParaRPr lang="it-IT" sz="1200" u="none" dirty="0" smtClean="0">
              <a:solidFill>
                <a:srgbClr val="0066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04665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Indirizzo sportivo</a:t>
            </a:r>
          </a:p>
          <a:p>
            <a:pPr defTabSz="673638" eaLnBrk="0" hangingPunct="0">
              <a:tabLst>
                <a:tab pos="204665" algn="l"/>
              </a:tabLst>
            </a:pPr>
            <a:endParaRPr lang="it-IT" sz="1200" b="1" u="none" dirty="0" smtClean="0">
              <a:solidFill>
                <a:srgbClr val="0066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</a:rPr>
              <a:t>La sezione ad indirizzo sportivo e' volta all'approfondimento delle scienze motorie e sportive e di una o più discipline sportive all'interno di un quadro culturale che favorisce, in particolare, l'acquisizione delle conoscenze e dei metodi propri delle scienze matematiche, fisiche e naturali nonché dell'economia e del diritto. Guida lo studente a sviluppare le conoscenze e le abilità ed a maturare le competenze necessarie per individuare le interazioni tra le diverse forme del sapere, l‘attività motoria e sportiva e la cultura propria dello sport, assicurando la padronanza dei linguaggi, delle tecniche e delle metodologie relative.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38554" y="928670"/>
            <a:ext cx="1214446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  <a:hlinkClick r:id="rId3" action="ppaction://hlinksldjump"/>
              </a:rPr>
              <a:t>[1]</a:t>
            </a:r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  &lt;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nextslide"/>
              </a:rPr>
              <a:t>[2]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&lt;  3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666984" y="1285860"/>
          <a:ext cx="4919067" cy="4526280"/>
        </p:xfrm>
        <a:graphic>
          <a:graphicData uri="http://schemas.openxmlformats.org/drawingml/2006/table">
            <a:tbl>
              <a:tblPr/>
              <a:tblGrid>
                <a:gridCol w="1546431"/>
                <a:gridCol w="674316"/>
                <a:gridCol w="674316"/>
                <a:gridCol w="674844"/>
                <a:gridCol w="674316"/>
                <a:gridCol w="674844"/>
              </a:tblGrid>
              <a:tr h="3884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Courier New"/>
                        </a:rPr>
                        <a:t>SEZIONE AD INDIRIZZO </a:t>
                      </a:r>
                      <a:r>
                        <a:rPr lang="it-IT" sz="1100" b="1" dirty="0" smtClean="0">
                          <a:latin typeface="Arial Narrow"/>
                          <a:ea typeface="Calibri"/>
                          <a:cs typeface="Courier New"/>
                        </a:rPr>
                        <a:t>SPORTIVO</a:t>
                      </a:r>
                      <a:r>
                        <a:rPr lang="it-IT" sz="1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  -   </a:t>
                      </a:r>
                      <a:r>
                        <a:rPr lang="it-IT" sz="1100" b="1" dirty="0" smtClean="0">
                          <a:latin typeface="Arial Narrow"/>
                          <a:ea typeface="Calibri"/>
                          <a:cs typeface="Courier New"/>
                        </a:rPr>
                        <a:t>PIANO </a:t>
                      </a:r>
                      <a:r>
                        <a:rPr lang="it-IT" sz="1100" b="1" dirty="0">
                          <a:latin typeface="Arial Narrow"/>
                          <a:ea typeface="Calibri"/>
                          <a:cs typeface="Courier New"/>
                        </a:rPr>
                        <a:t>DEGLI </a:t>
                      </a:r>
                      <a:r>
                        <a:rPr lang="it-IT" sz="1100" b="1" dirty="0" smtClean="0">
                          <a:latin typeface="Arial Narrow"/>
                          <a:ea typeface="Calibri"/>
                          <a:cs typeface="Courier New"/>
                        </a:rPr>
                        <a:t>STUDI   -   QUADRO ORARIO</a:t>
                      </a:r>
                      <a:endParaRPr lang="it-IT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1° biennio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2° biennio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5° anno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1° anno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2° anno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3° anno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4° anno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>
                          <a:latin typeface="Arial Narrow"/>
                          <a:ea typeface="Calibri"/>
                          <a:cs typeface="Courier New"/>
                        </a:rPr>
                        <a:t>Attivita'</a:t>
                      </a: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 e insegnamenti obbligatori per tutti gli </a:t>
                      </a:r>
                      <a:r>
                        <a:rPr lang="it-IT" sz="1100" dirty="0" smtClean="0">
                          <a:latin typeface="Arial Narrow"/>
                          <a:ea typeface="Calibri"/>
                          <a:cs typeface="Courier New"/>
                        </a:rPr>
                        <a:t>studenti   -   </a:t>
                      </a:r>
                      <a:r>
                        <a:rPr lang="it-IT" sz="1000" dirty="0" smtClean="0">
                          <a:latin typeface="Arial Narrow"/>
                          <a:ea typeface="Calibri"/>
                          <a:cs typeface="Courier New"/>
                        </a:rPr>
                        <a:t>Orario annuale</a:t>
                      </a:r>
                      <a:endParaRPr lang="it-IT" sz="8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Lingua e letteratura italiana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Lingua e cultura straniera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Storia e geografia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Storia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Filosofia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Matematica*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165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165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132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Fisica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Scienze naturali**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Diritto ed economia dello sport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t-IT" sz="11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Scienze motorie e sportive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Discipline sportive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99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66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Courier New"/>
                        </a:rPr>
                        <a:t>Religione cattolica o Attivita' alternative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33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33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latin typeface="Arial Narrow"/>
                          <a:ea typeface="Calibri"/>
                          <a:cs typeface="Times New Roman"/>
                        </a:rPr>
                        <a:t>33</a:t>
                      </a:r>
                      <a:endParaRPr lang="it-I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33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Times New Roman"/>
                        </a:rPr>
                        <a:t>33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Courier New"/>
                        </a:rPr>
                        <a:t>Totale ore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Times New Roman"/>
                        </a:rPr>
                        <a:t>891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Times New Roman"/>
                        </a:rPr>
                        <a:t>891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Times New Roman"/>
                        </a:rPr>
                        <a:t>990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Times New Roman"/>
                        </a:rPr>
                        <a:t>990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>
                          <a:latin typeface="Arial Narrow"/>
                          <a:ea typeface="Calibri"/>
                          <a:cs typeface="Times New Roman"/>
                        </a:rPr>
                        <a:t>990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61801">
                <a:tc gridSpan="6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it-IT" sz="1100" dirty="0">
                        <a:latin typeface="Arial Narrow"/>
                        <a:ea typeface="Calibri"/>
                        <a:cs typeface="Courier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* con Informatica nel Primo Biennio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latin typeface="Arial Narrow"/>
                          <a:ea typeface="Calibri"/>
                          <a:cs typeface="Courier New"/>
                        </a:rPr>
                        <a:t>** Biologia, Chimica, Scienze della terra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i="1" dirty="0" smtClean="0">
                          <a:latin typeface="Arial Narrow"/>
                          <a:ea typeface="Calibri"/>
                          <a:cs typeface="Courier New"/>
                        </a:rPr>
                        <a:t>Nota: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i="1" dirty="0" smtClean="0">
                          <a:latin typeface="Arial Narrow"/>
                          <a:ea typeface="Calibri"/>
                          <a:cs typeface="Courier New"/>
                        </a:rPr>
                        <a:t>È </a:t>
                      </a:r>
                      <a:r>
                        <a:rPr lang="it-IT" sz="1100" i="1" dirty="0">
                          <a:latin typeface="Arial Narrow"/>
                          <a:ea typeface="Calibri"/>
                          <a:cs typeface="Courier New"/>
                        </a:rPr>
                        <a:t>previsto l'insegnamento, in lingua straniera, di una disciplina non linguistica (CLIL) compresa nell'area delle </a:t>
                      </a:r>
                      <a:r>
                        <a:rPr lang="it-IT" sz="1100" i="1" dirty="0" err="1">
                          <a:latin typeface="Arial Narrow"/>
                          <a:ea typeface="Calibri"/>
                          <a:cs typeface="Courier New"/>
                        </a:rPr>
                        <a:t>attivita'</a:t>
                      </a:r>
                      <a:r>
                        <a:rPr lang="it-IT" sz="1100" i="1" dirty="0">
                          <a:latin typeface="Arial Narrow"/>
                          <a:ea typeface="Calibri"/>
                          <a:cs typeface="Courier New"/>
                        </a:rPr>
                        <a:t> e degli insegnamenti obbligatori per tutti gli studenti o nell'area degli insegnamenti attivabili dalle istituzioni scolastiche nei limiti del contingente di organico ad esse annualmente assegnato.</a:t>
                      </a:r>
                      <a:endParaRPr lang="it-IT" sz="10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48" marR="6114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4786764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CASTELFRANCO</a:t>
            </a:r>
            <a:endParaRPr lang="it-IT" sz="1200" i="1" u="none" dirty="0" smtClean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81562" y="866861"/>
            <a:ext cx="785818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3" action="ppaction://hlinksldjump"/>
              </a:rPr>
              <a:t>[1]</a:t>
            </a:r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  &gt;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4" action="ppaction://hlinksldjump"/>
              </a:rPr>
              <a:t>[2]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881958" y="857232"/>
            <a:ext cx="1857388" cy="400110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apparati, impianti e servizi tecnici industriali e civili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81958" y="1357298"/>
            <a:ext cx="1857388" cy="254237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produzioni audiovisive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81958" y="1714488"/>
            <a:ext cx="1857388" cy="446276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produzioni artigianali del territorio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81958" y="2214554"/>
            <a:ext cx="1857388" cy="446276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prodotti dolciari artigianali e industriali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881958" y="2786058"/>
            <a:ext cx="1857388" cy="800219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valorizzazione e commercializzazione dei prodotti agricoli del territorio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881958" y="5214950"/>
            <a:ext cx="1857388" cy="446276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promozione commerciale e pubblicitaria</a:t>
            </a:r>
            <a:endParaRPr lang="it-IT" sz="1000" b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cxnSp>
        <p:nvCxnSpPr>
          <p:cNvPr id="16" name="Connettore 2 15"/>
          <p:cNvCxnSpPr>
            <a:endCxn id="8" idx="1"/>
          </p:cNvCxnSpPr>
          <p:nvPr/>
        </p:nvCxnSpPr>
        <p:spPr bwMode="auto">
          <a:xfrm rot="5400000" flipH="1" flipV="1">
            <a:off x="7517639" y="1064417"/>
            <a:ext cx="371449" cy="3571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2 16"/>
          <p:cNvCxnSpPr>
            <a:endCxn id="9" idx="1"/>
          </p:cNvCxnSpPr>
          <p:nvPr/>
        </p:nvCxnSpPr>
        <p:spPr bwMode="auto">
          <a:xfrm flipV="1">
            <a:off x="7524770" y="1484417"/>
            <a:ext cx="357188" cy="8719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>
            <a:endCxn id="10" idx="1"/>
          </p:cNvCxnSpPr>
          <p:nvPr/>
        </p:nvCxnSpPr>
        <p:spPr bwMode="auto">
          <a:xfrm>
            <a:off x="7524770" y="1785926"/>
            <a:ext cx="357188" cy="1517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>
            <a:endCxn id="11" idx="1"/>
          </p:cNvCxnSpPr>
          <p:nvPr/>
        </p:nvCxnSpPr>
        <p:spPr bwMode="auto">
          <a:xfrm rot="16200000" flipH="1">
            <a:off x="7484638" y="2040372"/>
            <a:ext cx="437452" cy="3571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ttore 2 19"/>
          <p:cNvCxnSpPr>
            <a:endCxn id="12" idx="1"/>
          </p:cNvCxnSpPr>
          <p:nvPr/>
        </p:nvCxnSpPr>
        <p:spPr bwMode="auto">
          <a:xfrm>
            <a:off x="7524768" y="2928934"/>
            <a:ext cx="357190" cy="257234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ttore 2 20"/>
          <p:cNvCxnSpPr>
            <a:endCxn id="13" idx="1"/>
          </p:cNvCxnSpPr>
          <p:nvPr/>
        </p:nvCxnSpPr>
        <p:spPr bwMode="auto">
          <a:xfrm>
            <a:off x="7524768" y="5357826"/>
            <a:ext cx="357190" cy="80262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7881958" y="500042"/>
            <a:ext cx="1857388" cy="246221"/>
          </a:xfrm>
          <a:prstGeom prst="rect">
            <a:avLst/>
          </a:prstGeom>
          <a:solidFill>
            <a:srgbClr val="FF8C1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</a:rPr>
              <a:t>OPZIONI</a:t>
            </a:r>
          </a:p>
        </p:txBody>
      </p:sp>
      <p:sp>
        <p:nvSpPr>
          <p:cNvPr id="22" name="CasellaDiTesto 21">
            <a:hlinkClick r:id="rId3" action="ppaction://hlinksldjump"/>
          </p:cNvPr>
          <p:cNvSpPr txBox="1"/>
          <p:nvPr/>
        </p:nvSpPr>
        <p:spPr>
          <a:xfrm>
            <a:off x="7881958" y="142852"/>
            <a:ext cx="185738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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torna al menù generale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166654" y="1142984"/>
          <a:ext cx="7358114" cy="4697485"/>
        </p:xfrm>
        <a:graphic>
          <a:graphicData uri="http://schemas.openxmlformats.org/drawingml/2006/table">
            <a:tbl>
              <a:tblPr/>
              <a:tblGrid>
                <a:gridCol w="1611428"/>
                <a:gridCol w="1393999"/>
                <a:gridCol w="2525844"/>
                <a:gridCol w="1826843"/>
              </a:tblGrid>
              <a:tr h="188729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 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"GALILEI"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 INDUSTRIA ARTIGIANATO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industriali e artigianali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industria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artigianato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IPSSAR "MAFFIOLI"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Veneto,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Possagno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10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enograstr.e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l'ospitalità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albergh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enogastronomia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sala e vendita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accoglienza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turistica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"SARTOR"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Veneto,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Montebelluna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agraria e agroindustria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trasformaz.ni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gestione </a:t>
                      </a: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amb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territorio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ITC "MARTINI"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aziend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turismo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5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costruzioni, ambiente e territorio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 "BARSANTI"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it-IT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meccatr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elettrotecnica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 e telecomunicazioni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trasporti e logistica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logistica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IPSCT "ROSSELLI"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C19"/>
                    </a:solidFill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r>
                        <a:rPr lang="it-IT" sz="10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artistico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audiovisivo - multimedia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87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grafica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714" marR="6714" marT="619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6596074" y="1571612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590183" y="173563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586335" y="1905549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596074" y="135729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596074" y="285749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6596074" y="528638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68971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3952868" y="928670"/>
            <a:ext cx="670083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previousslide"/>
              </a:rPr>
              <a:t>[1]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&lt; 2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52868" y="928670"/>
            <a:ext cx="653068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b="1" u="none" dirty="0" smtClean="0">
                <a:latin typeface="Trebuchet MS" pitchFamily="34" charset="0"/>
                <a:cs typeface="Arial" pitchFamily="34" charset="0"/>
              </a:rPr>
              <a:t>1  &gt;  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nextslide"/>
              </a:rPr>
              <a:t>[2]</a:t>
            </a:r>
            <a:endParaRPr lang="it-IT" sz="1200" u="none" dirty="0" smtClean="0"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75" y="1184860"/>
            <a:ext cx="4586288" cy="474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6654" y="1000108"/>
            <a:ext cx="2500330" cy="317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526144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delle scienze umane</a:t>
            </a: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“Il percorso del liceo delle scienze umane è indirizzato allo studio delle  teorie esplicative dei fenomeni collegati alla costruzione dell’identità personale e delle relazioni umane e sociali. Guida lo studente ad approfondire e a sviluppare le conoscenze e le abilità e a maturare le competenze necessarie per cogliere la complessità e la specificità dei processi formativi. Assicura la padronanza dei linguaggi, delle metodologie e delle tecniche di indagine nel campo delle scienze umane” .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4" algn="l"/>
              </a:tabLst>
            </a:pPr>
            <a:endParaRPr lang="it-IT" sz="1200" b="1" u="none" dirty="0" smtClean="0">
              <a:solidFill>
                <a:srgbClr val="006699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Opzione economico-sociale: </a:t>
            </a: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vedi pagina successiva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68971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3952868" y="928670"/>
            <a:ext cx="670083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" action="ppaction://hlinkshowjump?jump=previousslide"/>
              </a:rPr>
              <a:t>[1]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&lt; 2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680" y="1214422"/>
            <a:ext cx="4567308" cy="47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6654" y="1000108"/>
            <a:ext cx="2571768" cy="188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7364" tIns="33682" rIns="67364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673638">
              <a:tabLst>
                <a:tab pos="2526144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Liceo delle scienze umane</a:t>
            </a:r>
          </a:p>
          <a:p>
            <a:pPr defTabSz="673638" eaLnBrk="0" hangingPunct="0">
              <a:tabLst>
                <a:tab pos="2526144" algn="l"/>
              </a:tabLst>
            </a:pP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b="1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Opzione economico-sociale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  <a:p>
            <a:pPr defTabSz="673638" eaLnBrk="0" hangingPunct="0">
              <a:tabLst>
                <a:tab pos="2526144" algn="l"/>
              </a:tabLst>
            </a:pPr>
            <a:r>
              <a:rPr lang="it-IT" sz="1200" u="none" dirty="0" smtClean="0">
                <a:solidFill>
                  <a:srgbClr val="006699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“Nell’ambito della programmazione regionale dell’offerta formativa, può essere attivata l’opzione economico-sociale che fornisce allo studente competenze particolarmente avanzate negli studi afferenti alle scienze giuridiche, economiche e sociali”</a:t>
            </a:r>
            <a:endParaRPr lang="it-IT" sz="1200" u="none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 bwMode="auto">
          <a:xfrm>
            <a:off x="7728537" y="31424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 bwMode="auto">
          <a:xfrm>
            <a:off x="7728537" y="51519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rgbClr val="006699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rgbClr val="006699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71614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91709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FANNO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11805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31900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51995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72090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17688" y="1357298"/>
          <a:ext cx="7307079" cy="3909658"/>
        </p:xfrm>
        <a:graphic>
          <a:graphicData uri="http://schemas.openxmlformats.org/drawingml/2006/table">
            <a:tbl>
              <a:tblPr/>
              <a:tblGrid>
                <a:gridCol w="1600249"/>
                <a:gridCol w="1612792"/>
                <a:gridCol w="2280224"/>
                <a:gridCol w="1813814"/>
              </a:tblGrid>
              <a:tr h="178128">
                <a:tc>
                  <a:txBody>
                    <a:bodyPr/>
                    <a:lstStyle/>
                    <a:p>
                      <a:endParaRPr lang="it-IT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10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20250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ISIS "FLORENCE NIGHTINGALE" Castelfranco Veneto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TECNOLOGICO</a:t>
                      </a:r>
                      <a:endParaRPr lang="it-IT" sz="10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chimica, materiali e biotecnologie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biotecnologie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sanitarie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sociale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LC/LS "GIORGIONE"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Castelfranco Veneto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musicale coreutico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musicale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/>
                      </a:r>
                      <a:b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 </a:t>
                      </a: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CAVANIS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TECNOLOGICO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 meccatronica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 </a:t>
                      </a:r>
                      <a:r>
                        <a:rPr lang="it-IT" sz="10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FILIPPIN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10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5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9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  <a:r>
                        <a:rPr lang="it-IT" sz="1000" i="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europeo</a:t>
                      </a:r>
                      <a:endParaRPr lang="it-IT" sz="1000" i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giuridico </a:t>
                      </a:r>
                      <a:r>
                        <a:rPr lang="it-IT" sz="1000" i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</a:t>
                      </a:r>
                    </a:p>
                  </a:txBody>
                  <a:tcPr marL="7605" marR="7605" marT="70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66236" y="864087"/>
            <a:ext cx="4786764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CASTELFRANCO</a:t>
            </a:r>
            <a:endParaRPr lang="it-IT" sz="1200" i="1" u="none" dirty="0" smtClean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953000" y="866861"/>
            <a:ext cx="598645" cy="238226"/>
          </a:xfrm>
          <a:prstGeom prst="rect">
            <a:avLst/>
          </a:prstGeom>
          <a:solidFill>
            <a:srgbClr val="006699"/>
          </a:solidFill>
          <a:ln w="38100">
            <a:noFill/>
          </a:ln>
        </p:spPr>
        <p:txBody>
          <a:bodyPr wrap="square" lIns="26521" tIns="26521" rIns="26521" bIns="26521" rtlCol="0">
            <a:spAutoFit/>
          </a:bodyPr>
          <a:lstStyle/>
          <a:p>
            <a:pPr algn="ctr"/>
            <a:r>
              <a:rPr lang="it-IT" sz="1200" u="none" dirty="0" smtClean="0">
                <a:latin typeface="Trebuchet MS" pitchFamily="34" charset="0"/>
                <a:cs typeface="Arial" pitchFamily="34" charset="0"/>
                <a:hlinkClick r:id="rId3" action="ppaction://hlinksldjump"/>
              </a:rPr>
              <a:t>[1]</a:t>
            </a:r>
            <a:r>
              <a:rPr lang="it-IT" sz="1200" u="none" dirty="0" smtClean="0">
                <a:latin typeface="Trebuchet MS" pitchFamily="34" charset="0"/>
                <a:cs typeface="Arial" pitchFamily="34" charset="0"/>
              </a:rPr>
              <a:t>  &lt;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1921859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122811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323763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524715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725667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292662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rgbClr val="006699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rgbClr val="006699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12757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278286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47923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68019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6236" y="864087"/>
            <a:ext cx="6419433" cy="252688"/>
          </a:xfrm>
          <a:prstGeom prst="rect">
            <a:avLst/>
          </a:prstGeom>
          <a:noFill/>
          <a:ln w="38100">
            <a:noFill/>
          </a:ln>
        </p:spPr>
        <p:txBody>
          <a:bodyPr wrap="square" lIns="67364" tIns="33682" rIns="67364" bIns="33682" rtlCol="0">
            <a:spAutoFit/>
          </a:bodyPr>
          <a:lstStyle/>
          <a:p>
            <a:r>
              <a:rPr lang="it-IT" sz="1200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LA NUOVA SCUOLA SECONDARIA  A </a:t>
            </a:r>
            <a:r>
              <a:rPr lang="it-IT" sz="1200" b="1" u="none" dirty="0" smtClean="0">
                <a:solidFill>
                  <a:srgbClr val="002060"/>
                </a:solidFill>
                <a:latin typeface="Trebuchet MS" pitchFamily="34" charset="0"/>
                <a:cs typeface="Arial" pitchFamily="34" charset="0"/>
              </a:rPr>
              <a:t>CONEGLIANO</a:t>
            </a:r>
            <a:endParaRPr lang="it-IT" sz="1200" i="1" u="none" dirty="0">
              <a:solidFill>
                <a:srgbClr val="002060"/>
              </a:solidFill>
              <a:latin typeface="Trebuchet MS" pitchFamily="34" charset="0"/>
              <a:cs typeface="Arial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238092" y="1142985"/>
          <a:ext cx="7293161" cy="4739459"/>
        </p:xfrm>
        <a:graphic>
          <a:graphicData uri="http://schemas.openxmlformats.org/drawingml/2006/table">
            <a:tbl>
              <a:tblPr/>
              <a:tblGrid>
                <a:gridCol w="1468422"/>
                <a:gridCol w="1468422"/>
                <a:gridCol w="2153685"/>
                <a:gridCol w="2202632"/>
              </a:tblGrid>
              <a:tr h="160391">
                <a:tc>
                  <a:txBody>
                    <a:bodyPr/>
                    <a:lstStyle/>
                    <a:p>
                      <a:endParaRPr lang="it-IT" sz="9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SETTORE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INDIRIZZO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ARTICOLAZIONE/OPZIONE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"G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MARCONI“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classico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classico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scienze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applicate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IPSIA "PITTONI“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 ARTIGIANATO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manutenzione e assistenza tecnica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artigianali e industriali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industria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8768" marR="8768" marT="87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artigianato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"CERLETTI“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Conegliano, </a:t>
                      </a:r>
                      <a:r>
                        <a:rPr lang="it-IT" sz="9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Oderzo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agraria agroalimentare e agroindustria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trasformazioni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gestione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dell’ambiente e del territorio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viticoltura </a:t>
                      </a:r>
                      <a:r>
                        <a:rPr lang="it-IT" sz="900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 enologia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27760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 "FANNO“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amministrazione, finanza e marketing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sistemi </a:t>
                      </a: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informativi aziendali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relaz</a:t>
                      </a:r>
                      <a:r>
                        <a:rPr lang="de-DE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de-DE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intern per </a:t>
                      </a:r>
                      <a:r>
                        <a:rPr lang="de-DE" sz="9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mark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PROFESSIONALE</a:t>
                      </a:r>
                      <a:endParaRPr lang="it-IT" sz="900" baseline="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socio-sanitari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commerciali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ISISS "DA COLLO“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 ECONOMICO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turismo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linguistico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ITIS </a:t>
                      </a: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"GALILEI“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TECNOLOGICO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meccanica, meccatronica ed energia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meccanica meccatronica</a:t>
                      </a:r>
                      <a:endParaRPr lang="it-IT" sz="9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energia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 ed elettrotecnica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elettronica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elettrotecnica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39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automazione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6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LICEI “IMMACOLATA”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Conegliano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</a:t>
                      </a: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scientifico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9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4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liceo scienze umane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economico sociale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660">
                <a:tc rowSpan="2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IST. “NOVALIS”</a:t>
                      </a:r>
                    </a:p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 smtClean="0">
                          <a:solidFill>
                            <a:srgbClr val="00B0F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istituto paritario</a:t>
                      </a: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PROF.LE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SERVIZI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servizi per l'agricoltura e lo sviluppo rurale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9955">
                <a:tc vMerge="1"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9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PROF.IND</a:t>
                      </a: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ARTIG.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produzioni artigianali e industriali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7363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artigianato</a:t>
                      </a:r>
                    </a:p>
                  </a:txBody>
                  <a:tcPr marL="6680" marR="6680" marT="61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>
            <a:hlinkClick r:id="rId3" action="ppaction://hlinksldjump"/>
          </p:cNvPr>
          <p:cNvSpPr txBox="1"/>
          <p:nvPr/>
        </p:nvSpPr>
        <p:spPr>
          <a:xfrm>
            <a:off x="5862503" y="872651"/>
            <a:ext cx="1589137" cy="254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000" b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  <a:sym typeface="Wingdings 3"/>
              </a:rPr>
              <a:t>   </a:t>
            </a:r>
            <a:r>
              <a:rPr lang="it-IT" sz="1000" b="1" i="1" u="none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vai alle opzioni</a:t>
            </a:r>
            <a:endParaRPr lang="it-IT" sz="1000" b="1" i="1" u="none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6596074" y="2607370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CasellaDiTesto 7">
            <a:hlinkClick r:id="rId3" action="ppaction://hlinksldjump"/>
          </p:cNvPr>
          <p:cNvSpPr txBox="1"/>
          <p:nvPr/>
        </p:nvSpPr>
        <p:spPr>
          <a:xfrm>
            <a:off x="6596074" y="285749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CasellaDiTesto 8">
            <a:hlinkClick r:id="rId3" action="ppaction://hlinksldjump"/>
          </p:cNvPr>
          <p:cNvSpPr txBox="1"/>
          <p:nvPr/>
        </p:nvSpPr>
        <p:spPr>
          <a:xfrm>
            <a:off x="6596074" y="214311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CasellaDiTesto 9">
            <a:hlinkClick r:id="rId3" action="ppaction://hlinksldjump"/>
          </p:cNvPr>
          <p:cNvSpPr txBox="1"/>
          <p:nvPr/>
        </p:nvSpPr>
        <p:spPr>
          <a:xfrm>
            <a:off x="6596074" y="1785926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CasellaDiTesto 10">
            <a:hlinkClick r:id="rId3" action="ppaction://hlinksldjump"/>
          </p:cNvPr>
          <p:cNvSpPr txBox="1"/>
          <p:nvPr/>
        </p:nvSpPr>
        <p:spPr>
          <a:xfrm>
            <a:off x="6596074" y="4214818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CasellaDiTesto 12">
            <a:hlinkClick r:id="rId3" action="ppaction://hlinksldjump"/>
          </p:cNvPr>
          <p:cNvSpPr txBox="1"/>
          <p:nvPr/>
        </p:nvSpPr>
        <p:spPr>
          <a:xfrm>
            <a:off x="6596074" y="3714752"/>
            <a:ext cx="928694" cy="153888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it-IT" sz="1000" b="1" i="1" u="none" dirty="0" smtClean="0">
                <a:latin typeface="Arial" pitchFamily="34" charset="0"/>
                <a:ea typeface="Calibri"/>
                <a:cs typeface="Arial" pitchFamily="34" charset="0"/>
              </a:rPr>
              <a:t>opzioni </a:t>
            </a:r>
            <a:r>
              <a:rPr lang="it-IT" sz="1000" b="1" u="none" dirty="0" smtClean="0">
                <a:latin typeface="Arial" pitchFamily="34" charset="0"/>
                <a:ea typeface="Calibri"/>
                <a:cs typeface="Arial" pitchFamily="34" charset="0"/>
                <a:sym typeface="Wingdings 3"/>
              </a:rPr>
              <a:t></a:t>
            </a:r>
            <a:endParaRPr lang="it-IT" sz="1000" b="1" i="1" u="none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388114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408209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433328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448399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468495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4885902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28" name="Tabella 27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la 30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la 31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Tabella 32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ella 33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086854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287806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488758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chemeClr val="bg1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 bwMode="auto">
          <a:xfrm>
            <a:off x="7728537" y="5689710"/>
            <a:ext cx="217689" cy="20095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364" tIns="33682" rIns="67364" bIns="33682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</a:pPr>
            <a:endParaRPr lang="it-IT" dirty="0" smtClean="0"/>
          </a:p>
        </p:txBody>
      </p:sp>
      <p:graphicFrame>
        <p:nvGraphicFramePr>
          <p:cNvPr id="35" name="Tabella 34"/>
          <p:cNvGraphicFramePr>
            <a:graphicFrameLocks noGrp="1"/>
          </p:cNvGraphicFramePr>
          <p:nvPr/>
        </p:nvGraphicFramePr>
        <p:xfrm>
          <a:off x="1523254" y="1829431"/>
          <a:ext cx="5986450" cy="5023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86540"/>
                <a:gridCol w="714380"/>
                <a:gridCol w="785818"/>
                <a:gridCol w="785818"/>
                <a:gridCol w="714380"/>
                <a:gridCol w="642942"/>
                <a:gridCol w="714380"/>
                <a:gridCol w="842192"/>
              </a:tblGrid>
              <a:tr h="5023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G. MARCONI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PITTONI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CERLETTI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FANNO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ISISS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COLLO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NOVALIS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LICEI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IMMACOLATA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ella 35"/>
          <p:cNvGraphicFramePr>
            <a:graphicFrameLocks noGrp="1"/>
          </p:cNvGraphicFramePr>
          <p:nvPr/>
        </p:nvGraphicFramePr>
        <p:xfrm>
          <a:off x="1523254" y="1259346"/>
          <a:ext cx="5986440" cy="5785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  <a:gridCol w="598644"/>
              </a:tblGrid>
              <a:tr h="578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u="none" strike="noStrike" spc="-100" baseline="0" dirty="0">
                          <a:solidFill>
                            <a:srgbClr val="006699"/>
                          </a:solidFill>
                        </a:rPr>
                        <a:t>ISIS </a:t>
                      </a:r>
                      <a:endParaRPr lang="it-IT" sz="700" b="1" u="none" strike="noStrike" spc="-100" baseline="0" dirty="0" smtClean="0">
                        <a:solidFill>
                          <a:srgbClr val="006699"/>
                        </a:solidFill>
                      </a:endParaRPr>
                    </a:p>
                    <a:p>
                      <a:pPr algn="ctr" fontAlgn="ctr"/>
                      <a:r>
                        <a:rPr lang="it-IT" sz="700" b="1" u="none" strike="noStrike" spc="-100" baseline="0" dirty="0" smtClean="0">
                          <a:solidFill>
                            <a:srgbClr val="006699"/>
                          </a:solidFill>
                        </a:rPr>
                        <a:t>NIGHTINGALE</a:t>
                      </a:r>
                      <a:endParaRPr lang="it-IT" sz="700" b="1" i="0" u="none" strike="noStrike" spc="-100" baseline="0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IPSCT ROSSELLI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IPSIA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GALILEI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IPSSAR MAFFIOLI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SARTOR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ITC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MARTINI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BARSANTI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u="none" strike="noStrike" spc="-100" baseline="0" dirty="0" smtClean="0">
                          <a:solidFill>
                            <a:schemeClr val="bg1"/>
                          </a:solidFill>
                        </a:rPr>
                        <a:t>LC/LS GIORGIONE</a:t>
                      </a:r>
                      <a:endParaRPr lang="it-IT" sz="700" b="1" i="0" u="none" strike="noStrike" spc="-10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CAVANIS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spc="-1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FILIPPIN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ella 36"/>
          <p:cNvGraphicFramePr>
            <a:graphicFrameLocks noGrp="1"/>
          </p:cNvGraphicFramePr>
          <p:nvPr/>
        </p:nvGraphicFramePr>
        <p:xfrm>
          <a:off x="1522696" y="2330916"/>
          <a:ext cx="5986453" cy="64294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350645"/>
                <a:gridCol w="1158952"/>
                <a:gridCol w="1158952"/>
                <a:gridCol w="1158952"/>
                <a:gridCol w="1158952"/>
              </a:tblGrid>
              <a:tr h="6429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VERONESE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 SCARPA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LEVI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EINAUDI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VERDI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ella 37"/>
          <p:cNvGraphicFramePr>
            <a:graphicFrameLocks noGrp="1"/>
          </p:cNvGraphicFramePr>
          <p:nvPr/>
        </p:nvGraphicFramePr>
        <p:xfrm>
          <a:off x="1522696" y="4331180"/>
          <a:ext cx="5986452" cy="63974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61912"/>
                <a:gridCol w="707490"/>
                <a:gridCol w="544223"/>
                <a:gridCol w="598645"/>
                <a:gridCol w="707490"/>
                <a:gridCol w="597496"/>
                <a:gridCol w="599795"/>
                <a:gridCol w="779669"/>
                <a:gridCol w="689732"/>
              </a:tblGrid>
              <a:tr h="6397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 DUCA 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DEGLI ABRUZZI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GIORGI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BESTA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FERMI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MAZZOTTI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CANOVA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PLANCK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ARTISTICO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GALILEI</a:t>
                      </a: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ella 38"/>
          <p:cNvGraphicFramePr>
            <a:graphicFrameLocks noGrp="1"/>
          </p:cNvGraphicFramePr>
          <p:nvPr/>
        </p:nvGraphicFramePr>
        <p:xfrm>
          <a:off x="1522138" y="4974122"/>
          <a:ext cx="5986456" cy="5526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5526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IS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PALLADIO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ITC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RICCATI - LUZZATTI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LS BERTO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ALBERINI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Villorba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CANOSSIANE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ASTORI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Mogliano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MAZZINI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Tabella 39"/>
          <p:cNvGraphicFramePr>
            <a:graphicFrameLocks noGrp="1"/>
          </p:cNvGraphicFramePr>
          <p:nvPr/>
        </p:nvGraphicFramePr>
        <p:xfrm>
          <a:off x="1522138" y="5545626"/>
          <a:ext cx="5986455" cy="3516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995485"/>
                <a:gridCol w="1995485"/>
                <a:gridCol w="1995485"/>
              </a:tblGrid>
              <a:tr h="35166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LS DA VINCI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PIO X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ISTITUTO FLEMING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Treviso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ella 40"/>
          <p:cNvGraphicFramePr>
            <a:graphicFrameLocks noGrp="1"/>
          </p:cNvGraphicFramePr>
          <p:nvPr/>
        </p:nvGraphicFramePr>
        <p:xfrm>
          <a:off x="1522696" y="3545362"/>
          <a:ext cx="5986456" cy="78581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855208"/>
                <a:gridCol w="855208"/>
                <a:gridCol w="855208"/>
                <a:gridCol w="855208"/>
                <a:gridCol w="855208"/>
                <a:gridCol w="855208"/>
                <a:gridCol w="855208"/>
              </a:tblGrid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LICEO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 BRUNO</a:t>
                      </a:r>
                    </a:p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Verdana"/>
                        </a:rPr>
                        <a:t>MUNARI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IPSSAR BELTRAME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CITTA’ DELLA VITTORIA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LICEO FLAMINIO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IS MARCO CASAGRANDE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Pieve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+mn-lt"/>
                        </a:rPr>
                        <a:t> di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Soligo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DANTE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LICEO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rgbClr val="006699"/>
                          </a:solidFill>
                          <a:latin typeface="+mn-lt"/>
                        </a:rPr>
                        <a:t>GIOV</a:t>
                      </a:r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+mn-lt"/>
                        </a:rPr>
                        <a:t>D’ARCO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ella 41"/>
          <p:cNvGraphicFramePr>
            <a:graphicFrameLocks noGrp="1"/>
          </p:cNvGraphicFramePr>
          <p:nvPr/>
        </p:nvGraphicFramePr>
        <p:xfrm>
          <a:off x="1522696" y="2973857"/>
          <a:ext cx="5986452" cy="59792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96613"/>
                <a:gridCol w="1496613"/>
                <a:gridCol w="1496613"/>
                <a:gridCol w="1496613"/>
              </a:tblGrid>
              <a:tr h="5979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b="1" i="0" u="none" strike="noStrike" dirty="0" smtClean="0">
                          <a:solidFill>
                            <a:srgbClr val="006699"/>
                          </a:solidFill>
                          <a:latin typeface="Verdana"/>
                        </a:rPr>
                        <a:t>IS</a:t>
                      </a:r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 SCARPA</a:t>
                      </a:r>
                    </a:p>
                    <a:p>
                      <a:pPr algn="ctr" fontAlgn="ctr"/>
                      <a:r>
                        <a:rPr lang="it-IT" sz="700" b="1" i="0" u="none" strike="noStrike" baseline="0" dirty="0" smtClean="0">
                          <a:solidFill>
                            <a:srgbClr val="006699"/>
                          </a:solidFill>
                          <a:latin typeface="Verdana"/>
                        </a:rPr>
                        <a:t>Motta </a:t>
                      </a:r>
                      <a:r>
                        <a:rPr lang="it-IT" sz="700" b="1" i="0" u="none" strike="noStrike" baseline="0" dirty="0" err="1" smtClean="0">
                          <a:solidFill>
                            <a:srgbClr val="006699"/>
                          </a:solidFill>
                          <a:latin typeface="Verdana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rgbClr val="006699"/>
                        </a:solidFill>
                        <a:latin typeface="Verdana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 OBICI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IT SANSOVINO</a:t>
                      </a:r>
                    </a:p>
                    <a:p>
                      <a:pPr algn="ctr" fontAlgn="b"/>
                      <a:r>
                        <a:rPr lang="it-IT" sz="7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IST</a:t>
                      </a:r>
                    </a:p>
                    <a:p>
                      <a:pPr algn="ctr" fontAlgn="b"/>
                      <a:r>
                        <a:rPr lang="it-IT" sz="7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BRANDOLINI</a:t>
                      </a:r>
                      <a:r>
                        <a:rPr lang="it-IT" sz="7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ROTA</a:t>
                      </a:r>
                    </a:p>
                    <a:p>
                      <a:pPr algn="ctr" fontAlgn="b"/>
                      <a:r>
                        <a:rPr lang="it-IT" sz="700" b="1" i="0" u="none" strike="noStrike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Oderzo</a:t>
                      </a:r>
                      <a:endParaRPr lang="it-IT" sz="7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84" marR="3684" marT="3401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Personalizzat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FFFF00"/>
      </a:folHlink>
    </a:clrScheme>
    <a:fontScheme name="Struttura predefinita">
      <a:majorFont>
        <a:latin typeface="Hoefler Tex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6055</TotalTime>
  <Words>12679</Words>
  <PresentationFormat>A4 (21x29,7 cm)</PresentationFormat>
  <Paragraphs>4477</Paragraphs>
  <Slides>99</Slides>
  <Notes>99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0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istruzione</dc:title>
  <dc:creator>ust</dc:creator>
  <cp:lastModifiedBy>alberto ferrari</cp:lastModifiedBy>
  <cp:revision>641</cp:revision>
  <cp:lastPrinted>1601-01-01T00:00:00Z</cp:lastPrinted>
  <dcterms:created xsi:type="dcterms:W3CDTF">1601-01-01T00:00:00Z</dcterms:created>
  <dcterms:modified xsi:type="dcterms:W3CDTF">2013-10-28T08:28:51Z</dcterms:modified>
</cp:coreProperties>
</file>